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94" r:id="rId2"/>
    <p:sldId id="300" r:id="rId3"/>
    <p:sldId id="298" r:id="rId4"/>
    <p:sldId id="296" r:id="rId5"/>
    <p:sldId id="301" r:id="rId6"/>
    <p:sldId id="297" r:id="rId7"/>
    <p:sldId id="299" r:id="rId8"/>
    <p:sldId id="279" r:id="rId9"/>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3A03"/>
    <a:srgbClr val="A3C1AD"/>
    <a:srgbClr val="88DED4"/>
    <a:srgbClr val="66C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8"/>
    <p:restoredTop sz="80680" autoAdjust="0"/>
  </p:normalViewPr>
  <p:slideViewPr>
    <p:cSldViewPr>
      <p:cViewPr varScale="1">
        <p:scale>
          <a:sx n="102" d="100"/>
          <a:sy n="102" d="100"/>
        </p:scale>
        <p:origin x="258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2B0AE10C-7B4D-4D74-9C03-27F61E239486}" type="datetimeFigureOut">
              <a:rPr lang="en-GB" smtClean="0"/>
              <a:t>14/11/2022</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BFF0971B-6862-4E4C-AC00-1F8C1C20F62F}" type="slidenum">
              <a:rPr lang="en-GB" smtClean="0"/>
              <a:t>‹#›</a:t>
            </a:fld>
            <a:endParaRPr lang="en-GB"/>
          </a:p>
        </p:txBody>
      </p:sp>
    </p:spTree>
    <p:extLst>
      <p:ext uri="{BB962C8B-B14F-4D97-AF65-F5344CB8AC3E}">
        <p14:creationId xmlns:p14="http://schemas.microsoft.com/office/powerpoint/2010/main" val="2683473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0971B-6862-4E4C-AC00-1F8C1C20F62F}" type="slidenum">
              <a:rPr lang="en-GB" smtClean="0"/>
              <a:t>2</a:t>
            </a:fld>
            <a:endParaRPr lang="en-GB"/>
          </a:p>
        </p:txBody>
      </p:sp>
    </p:spTree>
    <p:extLst>
      <p:ext uri="{BB962C8B-B14F-4D97-AF65-F5344CB8AC3E}">
        <p14:creationId xmlns:p14="http://schemas.microsoft.com/office/powerpoint/2010/main" val="148923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0971B-6862-4E4C-AC00-1F8C1C20F62F}" type="slidenum">
              <a:rPr lang="en-GB" smtClean="0"/>
              <a:t>3</a:t>
            </a:fld>
            <a:endParaRPr lang="en-GB"/>
          </a:p>
        </p:txBody>
      </p:sp>
    </p:spTree>
    <p:extLst>
      <p:ext uri="{BB962C8B-B14F-4D97-AF65-F5344CB8AC3E}">
        <p14:creationId xmlns:p14="http://schemas.microsoft.com/office/powerpoint/2010/main" val="374329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0971B-6862-4E4C-AC00-1F8C1C20F62F}" type="slidenum">
              <a:rPr lang="en-GB" smtClean="0"/>
              <a:t>4</a:t>
            </a:fld>
            <a:endParaRPr lang="en-GB"/>
          </a:p>
        </p:txBody>
      </p:sp>
    </p:spTree>
    <p:extLst>
      <p:ext uri="{BB962C8B-B14F-4D97-AF65-F5344CB8AC3E}">
        <p14:creationId xmlns:p14="http://schemas.microsoft.com/office/powerpoint/2010/main" val="676254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0971B-6862-4E4C-AC00-1F8C1C20F62F}" type="slidenum">
              <a:rPr lang="en-GB" smtClean="0"/>
              <a:t>5</a:t>
            </a:fld>
            <a:endParaRPr lang="en-GB"/>
          </a:p>
        </p:txBody>
      </p:sp>
    </p:spTree>
    <p:extLst>
      <p:ext uri="{BB962C8B-B14F-4D97-AF65-F5344CB8AC3E}">
        <p14:creationId xmlns:p14="http://schemas.microsoft.com/office/powerpoint/2010/main" val="2914455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0971B-6862-4E4C-AC00-1F8C1C20F62F}" type="slidenum">
              <a:rPr lang="en-GB" smtClean="0"/>
              <a:t>6</a:t>
            </a:fld>
            <a:endParaRPr lang="en-GB"/>
          </a:p>
        </p:txBody>
      </p:sp>
    </p:spTree>
    <p:extLst>
      <p:ext uri="{BB962C8B-B14F-4D97-AF65-F5344CB8AC3E}">
        <p14:creationId xmlns:p14="http://schemas.microsoft.com/office/powerpoint/2010/main" val="4229387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0971B-6862-4E4C-AC00-1F8C1C20F62F}" type="slidenum">
              <a:rPr lang="en-GB" smtClean="0"/>
              <a:t>7</a:t>
            </a:fld>
            <a:endParaRPr lang="en-GB"/>
          </a:p>
        </p:txBody>
      </p:sp>
    </p:spTree>
    <p:extLst>
      <p:ext uri="{BB962C8B-B14F-4D97-AF65-F5344CB8AC3E}">
        <p14:creationId xmlns:p14="http://schemas.microsoft.com/office/powerpoint/2010/main" val="794287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0971B-6862-4E4C-AC00-1F8C1C20F62F}" type="slidenum">
              <a:rPr lang="en-GB" smtClean="0"/>
              <a:t>8</a:t>
            </a:fld>
            <a:endParaRPr lang="en-GB"/>
          </a:p>
        </p:txBody>
      </p:sp>
    </p:spTree>
    <p:extLst>
      <p:ext uri="{BB962C8B-B14F-4D97-AF65-F5344CB8AC3E}">
        <p14:creationId xmlns:p14="http://schemas.microsoft.com/office/powerpoint/2010/main" val="3165163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DA6EBA3-FF6E-427B-AA1C-0AAE57A83E02}" type="datetimeFigureOut">
              <a:rPr lang="en-GB" smtClean="0"/>
              <a:t>14/11/2022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D1143-64F5-4BED-B0B3-3EBA919B571F}" type="slidenum">
              <a:rPr lang="en-GB" smtClean="0"/>
              <a:t>‹#›</a:t>
            </a:fld>
            <a:endParaRPr lang="en-GB"/>
          </a:p>
        </p:txBody>
      </p:sp>
    </p:spTree>
    <p:extLst>
      <p:ext uri="{BB962C8B-B14F-4D97-AF65-F5344CB8AC3E}">
        <p14:creationId xmlns:p14="http://schemas.microsoft.com/office/powerpoint/2010/main" val="259103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A6EBA3-FF6E-427B-AA1C-0AAE57A83E02}" type="datetimeFigureOut">
              <a:rPr lang="en-GB" smtClean="0"/>
              <a:t>14/11/2022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D1143-64F5-4BED-B0B3-3EBA919B571F}" type="slidenum">
              <a:rPr lang="en-GB" smtClean="0"/>
              <a:t>‹#›</a:t>
            </a:fld>
            <a:endParaRPr lang="en-GB"/>
          </a:p>
        </p:txBody>
      </p:sp>
    </p:spTree>
    <p:extLst>
      <p:ext uri="{BB962C8B-B14F-4D97-AF65-F5344CB8AC3E}">
        <p14:creationId xmlns:p14="http://schemas.microsoft.com/office/powerpoint/2010/main" val="482644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A6EBA3-FF6E-427B-AA1C-0AAE57A83E02}" type="datetimeFigureOut">
              <a:rPr lang="en-GB" smtClean="0"/>
              <a:t>14/11/2022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D1143-64F5-4BED-B0B3-3EBA919B571F}" type="slidenum">
              <a:rPr lang="en-GB" smtClean="0"/>
              <a:t>‹#›</a:t>
            </a:fld>
            <a:endParaRPr lang="en-GB"/>
          </a:p>
        </p:txBody>
      </p:sp>
    </p:spTree>
    <p:extLst>
      <p:ext uri="{BB962C8B-B14F-4D97-AF65-F5344CB8AC3E}">
        <p14:creationId xmlns:p14="http://schemas.microsoft.com/office/powerpoint/2010/main" val="350836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A6EBA3-FF6E-427B-AA1C-0AAE57A83E02}" type="datetimeFigureOut">
              <a:rPr lang="en-GB" smtClean="0"/>
              <a:t>14/11/2022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D1143-64F5-4BED-B0B3-3EBA919B571F}" type="slidenum">
              <a:rPr lang="en-GB" smtClean="0"/>
              <a:t>‹#›</a:t>
            </a:fld>
            <a:endParaRPr lang="en-GB"/>
          </a:p>
        </p:txBody>
      </p:sp>
    </p:spTree>
    <p:extLst>
      <p:ext uri="{BB962C8B-B14F-4D97-AF65-F5344CB8AC3E}">
        <p14:creationId xmlns:p14="http://schemas.microsoft.com/office/powerpoint/2010/main" val="2427035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A6EBA3-FF6E-427B-AA1C-0AAE57A83E02}" type="datetimeFigureOut">
              <a:rPr lang="en-GB" smtClean="0"/>
              <a:t>14/11/2022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D1143-64F5-4BED-B0B3-3EBA919B571F}" type="slidenum">
              <a:rPr lang="en-GB" smtClean="0"/>
              <a:t>‹#›</a:t>
            </a:fld>
            <a:endParaRPr lang="en-GB"/>
          </a:p>
        </p:txBody>
      </p:sp>
    </p:spTree>
    <p:extLst>
      <p:ext uri="{BB962C8B-B14F-4D97-AF65-F5344CB8AC3E}">
        <p14:creationId xmlns:p14="http://schemas.microsoft.com/office/powerpoint/2010/main" val="96138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DA6EBA3-FF6E-427B-AA1C-0AAE57A83E02}" type="datetimeFigureOut">
              <a:rPr lang="en-GB" smtClean="0"/>
              <a:t>14/11/2022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7D1143-64F5-4BED-B0B3-3EBA919B571F}" type="slidenum">
              <a:rPr lang="en-GB" smtClean="0"/>
              <a:t>‹#›</a:t>
            </a:fld>
            <a:endParaRPr lang="en-GB"/>
          </a:p>
        </p:txBody>
      </p:sp>
    </p:spTree>
    <p:extLst>
      <p:ext uri="{BB962C8B-B14F-4D97-AF65-F5344CB8AC3E}">
        <p14:creationId xmlns:p14="http://schemas.microsoft.com/office/powerpoint/2010/main" val="326939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DA6EBA3-FF6E-427B-AA1C-0AAE57A83E02}" type="datetimeFigureOut">
              <a:rPr lang="en-GB" smtClean="0"/>
              <a:t>14/11/2022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7D1143-64F5-4BED-B0B3-3EBA919B571F}" type="slidenum">
              <a:rPr lang="en-GB" smtClean="0"/>
              <a:t>‹#›</a:t>
            </a:fld>
            <a:endParaRPr lang="en-GB"/>
          </a:p>
        </p:txBody>
      </p:sp>
    </p:spTree>
    <p:extLst>
      <p:ext uri="{BB962C8B-B14F-4D97-AF65-F5344CB8AC3E}">
        <p14:creationId xmlns:p14="http://schemas.microsoft.com/office/powerpoint/2010/main" val="131264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DA6EBA3-FF6E-427B-AA1C-0AAE57A83E02}" type="datetimeFigureOut">
              <a:rPr lang="en-GB" smtClean="0"/>
              <a:t>14/11/2022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7D1143-64F5-4BED-B0B3-3EBA919B571F}" type="slidenum">
              <a:rPr lang="en-GB" smtClean="0"/>
              <a:t>‹#›</a:t>
            </a:fld>
            <a:endParaRPr lang="en-GB"/>
          </a:p>
        </p:txBody>
      </p:sp>
    </p:spTree>
    <p:extLst>
      <p:ext uri="{BB962C8B-B14F-4D97-AF65-F5344CB8AC3E}">
        <p14:creationId xmlns:p14="http://schemas.microsoft.com/office/powerpoint/2010/main" val="458102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6EBA3-FF6E-427B-AA1C-0AAE57A83E02}" type="datetimeFigureOut">
              <a:rPr lang="en-GB" smtClean="0"/>
              <a:t>14/11/2022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7D1143-64F5-4BED-B0B3-3EBA919B571F}" type="slidenum">
              <a:rPr lang="en-GB" smtClean="0"/>
              <a:t>‹#›</a:t>
            </a:fld>
            <a:endParaRPr lang="en-GB"/>
          </a:p>
        </p:txBody>
      </p:sp>
    </p:spTree>
    <p:extLst>
      <p:ext uri="{BB962C8B-B14F-4D97-AF65-F5344CB8AC3E}">
        <p14:creationId xmlns:p14="http://schemas.microsoft.com/office/powerpoint/2010/main" val="289655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A6EBA3-FF6E-427B-AA1C-0AAE57A83E02}" type="datetimeFigureOut">
              <a:rPr lang="en-GB" smtClean="0"/>
              <a:t>14/11/2022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7D1143-64F5-4BED-B0B3-3EBA919B571F}" type="slidenum">
              <a:rPr lang="en-GB" smtClean="0"/>
              <a:t>‹#›</a:t>
            </a:fld>
            <a:endParaRPr lang="en-GB"/>
          </a:p>
        </p:txBody>
      </p:sp>
    </p:spTree>
    <p:extLst>
      <p:ext uri="{BB962C8B-B14F-4D97-AF65-F5344CB8AC3E}">
        <p14:creationId xmlns:p14="http://schemas.microsoft.com/office/powerpoint/2010/main" val="3769900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A6EBA3-FF6E-427B-AA1C-0AAE57A83E02}" type="datetimeFigureOut">
              <a:rPr lang="en-GB" smtClean="0"/>
              <a:t>14/11/2022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7D1143-64F5-4BED-B0B3-3EBA919B571F}" type="slidenum">
              <a:rPr lang="en-GB" smtClean="0"/>
              <a:t>‹#›</a:t>
            </a:fld>
            <a:endParaRPr lang="en-GB"/>
          </a:p>
        </p:txBody>
      </p:sp>
    </p:spTree>
    <p:extLst>
      <p:ext uri="{BB962C8B-B14F-4D97-AF65-F5344CB8AC3E}">
        <p14:creationId xmlns:p14="http://schemas.microsoft.com/office/powerpoint/2010/main" val="2600102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6EBA3-FF6E-427B-AA1C-0AAE57A83E02}" type="datetimeFigureOut">
              <a:rPr lang="en-GB" smtClean="0"/>
              <a:t>14/11/2022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D1143-64F5-4BED-B0B3-3EBA919B571F}" type="slidenum">
              <a:rPr lang="en-GB" smtClean="0"/>
              <a:t>‹#›</a:t>
            </a:fld>
            <a:endParaRPr lang="en-GB"/>
          </a:p>
        </p:txBody>
      </p:sp>
    </p:spTree>
    <p:extLst>
      <p:ext uri="{BB962C8B-B14F-4D97-AF65-F5344CB8AC3E}">
        <p14:creationId xmlns:p14="http://schemas.microsoft.com/office/powerpoint/2010/main" val="2546907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hyperlink" Target="http://www.fecra.org.uk/"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hyperlink" Target="mailto:wendy.blythe.fecra@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36">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3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3097ED-0280-A141-9729-481FBCB9B94A}"/>
              </a:ext>
            </a:extLst>
          </p:cNvPr>
          <p:cNvSpPr>
            <a:spLocks noGrp="1"/>
          </p:cNvSpPr>
          <p:nvPr>
            <p:ph type="title"/>
          </p:nvPr>
        </p:nvSpPr>
        <p:spPr>
          <a:xfrm>
            <a:off x="323528" y="510176"/>
            <a:ext cx="7886700" cy="1325563"/>
          </a:xfrm>
        </p:spPr>
        <p:txBody>
          <a:bodyPr>
            <a:normAutofit fontScale="90000"/>
          </a:bodyPr>
          <a:lstStyle/>
          <a:p>
            <a:pPr>
              <a:lnSpc>
                <a:spcPct val="90000"/>
              </a:lnSpc>
            </a:pPr>
            <a:r>
              <a:rPr lang="en-US" dirty="0">
                <a:solidFill>
                  <a:schemeClr val="bg1"/>
                </a:solidFill>
              </a:rPr>
              <a:t>Welcome to </a:t>
            </a:r>
            <a:r>
              <a:rPr lang="en-US" dirty="0" err="1">
                <a:solidFill>
                  <a:schemeClr val="bg1"/>
                </a:solidFill>
              </a:rPr>
              <a:t>FeCRA’s</a:t>
            </a:r>
            <a:r>
              <a:rPr lang="en-US" dirty="0">
                <a:solidFill>
                  <a:schemeClr val="bg1"/>
                </a:solidFill>
              </a:rPr>
              <a:t> 2022 event Cambridge for Sale - Who’s Buying </a:t>
            </a:r>
          </a:p>
        </p:txBody>
      </p:sp>
      <p:pic>
        <p:nvPicPr>
          <p:cNvPr id="5" name="Content Placeholder 4" descr="Graphical user interface, application&#10;&#10;Description automatically generated">
            <a:extLst>
              <a:ext uri="{FF2B5EF4-FFF2-40B4-BE49-F238E27FC236}">
                <a16:creationId xmlns:a16="http://schemas.microsoft.com/office/drawing/2014/main" id="{AFF2CA2F-32AB-6040-9691-4AA234613CFE}"/>
              </a:ext>
            </a:extLst>
          </p:cNvPr>
          <p:cNvPicPr>
            <a:picLocks noChangeAspect="1"/>
          </p:cNvPicPr>
          <p:nvPr/>
        </p:nvPicPr>
        <p:blipFill rotWithShape="1">
          <a:blip r:embed="rId2">
            <a:extLst>
              <a:ext uri="{28A0092B-C50C-407E-A947-70E740481C1C}">
                <a14:useLocalDpi xmlns:a14="http://schemas.microsoft.com/office/drawing/2010/main" val="0"/>
              </a:ext>
            </a:extLst>
          </a:blip>
          <a:srcRect l="2747" r="2374" b="1"/>
          <a:stretch/>
        </p:blipFill>
        <p:spPr>
          <a:xfrm>
            <a:off x="630936" y="2516777"/>
            <a:ext cx="4677156" cy="3660185"/>
          </a:xfrm>
          <a:prstGeom prst="rect">
            <a:avLst/>
          </a:prstGeom>
        </p:spPr>
      </p:pic>
      <p:sp>
        <p:nvSpPr>
          <p:cNvPr id="9" name="Content Placeholder 8">
            <a:extLst>
              <a:ext uri="{FF2B5EF4-FFF2-40B4-BE49-F238E27FC236}">
                <a16:creationId xmlns:a16="http://schemas.microsoft.com/office/drawing/2014/main" id="{C7390A5D-2954-40DC-9E0A-78974015FD72}"/>
              </a:ext>
            </a:extLst>
          </p:cNvPr>
          <p:cNvSpPr>
            <a:spLocks noGrp="1"/>
          </p:cNvSpPr>
          <p:nvPr>
            <p:ph idx="1"/>
          </p:nvPr>
        </p:nvSpPr>
        <p:spPr>
          <a:xfrm>
            <a:off x="5660136" y="2516777"/>
            <a:ext cx="2852928" cy="3660185"/>
          </a:xfrm>
        </p:spPr>
        <p:txBody>
          <a:bodyPr anchor="ctr">
            <a:normAutofit/>
          </a:bodyPr>
          <a:lstStyle/>
          <a:p>
            <a:pPr marL="0" indent="0" algn="ctr">
              <a:buNone/>
            </a:pPr>
            <a:r>
              <a:rPr lang="en-US" sz="2400" dirty="0" err="1"/>
              <a:t>FeCRA</a:t>
            </a:r>
            <a:r>
              <a:rPr lang="en-US" sz="2400" dirty="0"/>
              <a:t> Officers </a:t>
            </a:r>
          </a:p>
          <a:p>
            <a:pPr marL="0" indent="0" algn="ctr">
              <a:buNone/>
            </a:pPr>
            <a:r>
              <a:rPr lang="en-US" sz="2400" dirty="0"/>
              <a:t> </a:t>
            </a:r>
          </a:p>
          <a:p>
            <a:pPr marL="0" indent="0" algn="ctr">
              <a:buNone/>
            </a:pPr>
            <a:r>
              <a:rPr lang="en-US" sz="2400" dirty="0"/>
              <a:t>Wendy Blythe</a:t>
            </a:r>
          </a:p>
          <a:p>
            <a:pPr marL="0" indent="0" algn="ctr">
              <a:buNone/>
            </a:pPr>
            <a:r>
              <a:rPr lang="en-US" sz="2400" dirty="0"/>
              <a:t>Jean Glasberg</a:t>
            </a:r>
          </a:p>
          <a:p>
            <a:pPr marL="0" indent="0" algn="ctr">
              <a:buNone/>
            </a:pPr>
            <a:r>
              <a:rPr lang="en-US" sz="2400"/>
              <a:t>John Latham </a:t>
            </a:r>
            <a:endParaRPr lang="en-US" sz="2400" dirty="0"/>
          </a:p>
        </p:txBody>
      </p:sp>
    </p:spTree>
    <p:extLst>
      <p:ext uri="{BB962C8B-B14F-4D97-AF65-F5344CB8AC3E}">
        <p14:creationId xmlns:p14="http://schemas.microsoft.com/office/powerpoint/2010/main" val="106774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08" name="Rectangle 5207">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795"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10" name="Group 5209">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5211"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12"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13"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214"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15"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16"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17"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18"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19"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220"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221"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222"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223"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24"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25"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26"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27"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28"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229"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A7B29F7E-DE2E-DB88-6B43-2490E7727E8C}"/>
              </a:ext>
            </a:extLst>
          </p:cNvPr>
          <p:cNvSpPr>
            <a:spLocks noGrp="1"/>
          </p:cNvSpPr>
          <p:nvPr>
            <p:ph type="title"/>
          </p:nvPr>
        </p:nvSpPr>
        <p:spPr>
          <a:xfrm>
            <a:off x="666472" y="4760132"/>
            <a:ext cx="3820197" cy="1777829"/>
          </a:xfrm>
        </p:spPr>
        <p:txBody>
          <a:bodyPr vert="horz" lIns="91440" tIns="45720" rIns="91440" bIns="45720" rtlCol="0">
            <a:normAutofit/>
          </a:bodyPr>
          <a:lstStyle/>
          <a:p>
            <a:pPr algn="r">
              <a:lnSpc>
                <a:spcPct val="90000"/>
              </a:lnSpc>
            </a:pPr>
            <a:r>
              <a:rPr lang="en-US" sz="1700" b="1" dirty="0"/>
              <a:t>Stephen Kelly , ‘This is not the only Arc we face - there is one going to London - one going to Norwich and one up to Peterborough and beyond'</a:t>
            </a:r>
            <a:br>
              <a:rPr lang="en-US" sz="1700" dirty="0"/>
            </a:br>
            <a:br>
              <a:rPr lang="en-US" sz="1700" dirty="0"/>
            </a:br>
            <a:endParaRPr lang="en-US" sz="1700" dirty="0"/>
          </a:p>
        </p:txBody>
      </p:sp>
      <p:pic>
        <p:nvPicPr>
          <p:cNvPr id="9" name="Picture 8" descr="Map&#10;&#10;Description automatically generated">
            <a:extLst>
              <a:ext uri="{FF2B5EF4-FFF2-40B4-BE49-F238E27FC236}">
                <a16:creationId xmlns:a16="http://schemas.microsoft.com/office/drawing/2014/main" id="{79E3BBAF-82F0-F532-18AB-58B5A3DA1126}"/>
              </a:ext>
            </a:extLst>
          </p:cNvPr>
          <p:cNvPicPr>
            <a:picLocks noChangeAspect="1"/>
          </p:cNvPicPr>
          <p:nvPr/>
        </p:nvPicPr>
        <p:blipFill rotWithShape="1">
          <a:blip r:embed="rId3">
            <a:extLst>
              <a:ext uri="{28A0092B-C50C-407E-A947-70E740481C1C}">
                <a14:useLocalDpi xmlns:a14="http://schemas.microsoft.com/office/drawing/2010/main" val="0"/>
              </a:ext>
            </a:extLst>
          </a:blip>
          <a:srcRect b="5611"/>
          <a:stretch/>
        </p:blipFill>
        <p:spPr>
          <a:xfrm>
            <a:off x="20" y="2872"/>
            <a:ext cx="9143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5195" name="Content Placeholder 5194">
            <a:extLst>
              <a:ext uri="{FF2B5EF4-FFF2-40B4-BE49-F238E27FC236}">
                <a16:creationId xmlns:a16="http://schemas.microsoft.com/office/drawing/2014/main" id="{81343891-A038-6EAD-B17C-DACF950F293F}"/>
              </a:ext>
            </a:extLst>
          </p:cNvPr>
          <p:cNvSpPr>
            <a:spLocks noGrp="1"/>
          </p:cNvSpPr>
          <p:nvPr>
            <p:ph idx="1"/>
          </p:nvPr>
        </p:nvSpPr>
        <p:spPr>
          <a:xfrm>
            <a:off x="4670029" y="4767660"/>
            <a:ext cx="3880210" cy="1770300"/>
          </a:xfrm>
        </p:spPr>
        <p:txBody>
          <a:bodyPr anchor="ctr">
            <a:normAutofit/>
          </a:bodyPr>
          <a:lstStyle/>
          <a:p>
            <a:pPr eaLnBrk="0" fontAlgn="t" hangingPunct="0">
              <a:lnSpc>
                <a:spcPct val="90000"/>
              </a:lnSpc>
              <a:spcBef>
                <a:spcPct val="0"/>
              </a:spcBef>
              <a:spcAft>
                <a:spcPts val="600"/>
              </a:spcAft>
            </a:pPr>
            <a:br>
              <a:rPr kumimoji="0" lang="en-US" altLang="en-US" sz="1600" b="0" i="0" u="none" strike="noStrike" cap="none" normalizeH="0" baseline="0" dirty="0">
                <a:ln>
                  <a:noFill/>
                </a:ln>
                <a:effectLst/>
                <a:latin typeface="Open Sans" panose="020B0606030504020204" pitchFamily="34" charset="0"/>
              </a:rPr>
            </a:br>
            <a:r>
              <a:rPr kumimoji="0" lang="en-US" altLang="en-US" sz="1600" b="0" i="0" u="none" strike="noStrike" cap="none" normalizeH="0" baseline="0" dirty="0">
                <a:ln>
                  <a:noFill/>
                </a:ln>
                <a:effectLst/>
                <a:latin typeface="Arial" panose="020B0604020202020204" pitchFamily="34" charset="0"/>
                <a:cs typeface="Arial" panose="020B0604020202020204" pitchFamily="34" charset="0"/>
              </a:rPr>
              <a:t>The </a:t>
            </a:r>
            <a:r>
              <a:rPr lang="en-US" altLang="en-US" sz="1600" dirty="0">
                <a:latin typeface="Arial" panose="020B0604020202020204" pitchFamily="34" charset="0"/>
                <a:cs typeface="Arial" panose="020B0604020202020204" pitchFamily="34" charset="0"/>
              </a:rPr>
              <a:t>Director for Economic Growth and Planning at the Greater </a:t>
            </a:r>
            <a:r>
              <a:rPr kumimoji="0" lang="en-US" altLang="en-US" sz="1600" b="0" i="0" u="none" strike="noStrike" cap="none" normalizeH="0" baseline="0" dirty="0" err="1">
                <a:ln>
                  <a:noFill/>
                </a:ln>
                <a:effectLst/>
                <a:latin typeface="Arial" panose="020B0604020202020204" pitchFamily="34" charset="0"/>
                <a:cs typeface="Arial" panose="020B0604020202020204" pitchFamily="34" charset="0"/>
              </a:rPr>
              <a:t>Cambs</a:t>
            </a:r>
            <a:r>
              <a:rPr kumimoji="0" lang="en-US" altLang="en-US" sz="1600" b="0" i="0" u="none" strike="noStrike" cap="none" normalizeH="0" baseline="0" dirty="0">
                <a:ln>
                  <a:noFill/>
                </a:ln>
                <a:effectLst/>
                <a:latin typeface="Arial" panose="020B0604020202020204" pitchFamily="34" charset="0"/>
                <a:cs typeface="Arial" panose="020B0604020202020204" pitchFamily="34" charset="0"/>
              </a:rPr>
              <a:t> Shared Planning Service was referring to the </a:t>
            </a:r>
            <a:r>
              <a:rPr kumimoji="0" lang="en-US" altLang="en-US" sz="1600" b="0" i="0" u="none" strike="noStrike" cap="none" normalizeH="0" baseline="0" dirty="0" err="1">
                <a:ln>
                  <a:noFill/>
                </a:ln>
                <a:effectLst/>
                <a:latin typeface="Arial" panose="020B0604020202020204" pitchFamily="34" charset="0"/>
                <a:cs typeface="Arial" panose="020B0604020202020204" pitchFamily="34" charset="0"/>
              </a:rPr>
              <a:t>OxCam</a:t>
            </a:r>
            <a:r>
              <a:rPr kumimoji="0" lang="en-US" altLang="en-US" sz="1600" b="0" i="0" u="none" strike="noStrike" cap="none" normalizeH="0" baseline="0" dirty="0">
                <a:ln>
                  <a:noFill/>
                </a:ln>
                <a:effectLst/>
                <a:latin typeface="Arial" panose="020B0604020202020204" pitchFamily="34" charset="0"/>
                <a:cs typeface="Arial" panose="020B0604020202020204" pitchFamily="34" charset="0"/>
              </a:rPr>
              <a:t> Arc. </a:t>
            </a:r>
            <a:r>
              <a:rPr lang="en-US" altLang="en-US" sz="1600" dirty="0">
                <a:latin typeface="Arial" panose="020B0604020202020204" pitchFamily="34" charset="0"/>
                <a:cs typeface="Arial" panose="020B0604020202020204" pitchFamily="34" charset="0"/>
              </a:rPr>
              <a:t>The planning service he directs is funded by Cambridge University</a:t>
            </a:r>
            <a:r>
              <a:rPr lang="en-US" altLang="en-US" sz="1600" dirty="0">
                <a:latin typeface="Open Sans" panose="020B0606030504020204" pitchFamily="34" charset="0"/>
              </a:rPr>
              <a:t>.</a:t>
            </a:r>
            <a:endParaRPr kumimoji="0" lang="en-US" altLang="en-US" sz="16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ts val="600"/>
              </a:spcAft>
              <a:buClrTx/>
              <a:buSzTx/>
              <a:buFontTx/>
              <a:buNone/>
              <a:tabLst/>
            </a:pPr>
            <a:endParaRPr kumimoji="0" lang="en-US" altLang="en-US" sz="1600" b="1" i="0" u="none" strike="noStrike" cap="none" normalizeH="0" baseline="0" dirty="0">
              <a:ln>
                <a:noFill/>
              </a:ln>
              <a:effectLst/>
              <a:latin typeface="Open Sans" panose="020B0606030504020204" pitchFamily="34" charset="0"/>
            </a:endParaRPr>
          </a:p>
        </p:txBody>
      </p:sp>
    </p:spTree>
    <p:extLst>
      <p:ext uri="{BB962C8B-B14F-4D97-AF65-F5344CB8AC3E}">
        <p14:creationId xmlns:p14="http://schemas.microsoft.com/office/powerpoint/2010/main" val="20506382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6"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266ED-27C6-665A-8604-78E8C2BE6215}"/>
              </a:ext>
            </a:extLst>
          </p:cNvPr>
          <p:cNvSpPr>
            <a:spLocks noGrp="1"/>
          </p:cNvSpPr>
          <p:nvPr>
            <p:ph type="title"/>
          </p:nvPr>
        </p:nvSpPr>
        <p:spPr>
          <a:xfrm>
            <a:off x="5016136" y="932961"/>
            <a:ext cx="3665764" cy="1777419"/>
          </a:xfrm>
        </p:spPr>
        <p:txBody>
          <a:bodyPr vert="horz" lIns="91440" tIns="45720" rIns="91440" bIns="45720" rtlCol="0" anchor="b">
            <a:normAutofit/>
          </a:bodyPr>
          <a:lstStyle/>
          <a:p>
            <a:pPr algn="l">
              <a:lnSpc>
                <a:spcPct val="90000"/>
              </a:lnSpc>
            </a:pPr>
            <a:r>
              <a:rPr lang="en-US" sz="3000"/>
              <a:t>W</a:t>
            </a:r>
            <a:r>
              <a:rPr lang="en-US" sz="3000" b="0" i="0" u="none" strike="noStrike">
                <a:effectLst/>
              </a:rPr>
              <a:t>arm </a:t>
            </a:r>
            <a:r>
              <a:rPr lang="en-US" sz="3000"/>
              <a:t>W</a:t>
            </a:r>
            <a:r>
              <a:rPr lang="en-US" sz="3000" b="0" i="0" u="none" strike="noStrike">
                <a:effectLst/>
              </a:rPr>
              <a:t>elcome from Cambridge RA’s to Ukrainian refugees </a:t>
            </a:r>
            <a:endParaRPr lang="en-US" sz="3000"/>
          </a:p>
        </p:txBody>
      </p:sp>
      <p:pic>
        <p:nvPicPr>
          <p:cNvPr id="7" name="Content Placeholder 6" descr="A bag of food&#10;&#10;Description automatically generated with low confidence">
            <a:extLst>
              <a:ext uri="{FF2B5EF4-FFF2-40B4-BE49-F238E27FC236}">
                <a16:creationId xmlns:a16="http://schemas.microsoft.com/office/drawing/2014/main" id="{AC3C911B-4DA7-C53C-060A-9CE2544D81D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6265" b="3"/>
          <a:stretch/>
        </p:blipFill>
        <p:spPr bwMode="auto">
          <a:xfrm>
            <a:off x="293927" y="573678"/>
            <a:ext cx="3827404" cy="5710645"/>
          </a:xfrm>
          <a:prstGeom prst="rect">
            <a:avLst/>
          </a:prstGeom>
          <a:noFill/>
          <a:extLst>
            <a:ext uri="{909E8E84-426E-40DD-AFC4-6F175D3DCCD1}">
              <a14:hiddenFill xmlns:a14="http://schemas.microsoft.com/office/drawing/2010/main">
                <a:solidFill>
                  <a:srgbClr val="FFFFFF"/>
                </a:solidFill>
              </a14:hiddenFill>
            </a:ext>
          </a:extLst>
        </p:spPr>
      </p:pic>
      <p:sp>
        <p:nvSpPr>
          <p:cNvPr id="58" name="!!Line">
            <a:extLst>
              <a:ext uri="{FF2B5EF4-FFF2-40B4-BE49-F238E27FC236}">
                <a16:creationId xmlns:a16="http://schemas.microsoft.com/office/drawing/2014/main" id="{0AF80B57-54E2-4D01-8731-3F38B0C5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1144" y="1417320"/>
            <a:ext cx="6858"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9510CCD-04C4-5614-4F73-2CE530F7F3E4}"/>
              </a:ext>
            </a:extLst>
          </p:cNvPr>
          <p:cNvSpPr>
            <a:spLocks noGrp="1"/>
          </p:cNvSpPr>
          <p:nvPr>
            <p:ph sz="half" idx="2"/>
          </p:nvPr>
        </p:nvSpPr>
        <p:spPr>
          <a:xfrm>
            <a:off x="5016136" y="2894529"/>
            <a:ext cx="3665764" cy="3210179"/>
          </a:xfrm>
        </p:spPr>
        <p:txBody>
          <a:bodyPr vert="horz" lIns="91440" tIns="45720" rIns="91440" bIns="45720" rtlCol="0" anchor="t">
            <a:normAutofit/>
          </a:bodyPr>
          <a:lstStyle/>
          <a:p>
            <a:pPr marL="342900" lvl="0" indent="-228600">
              <a:lnSpc>
                <a:spcPct val="90000"/>
              </a:lnSpc>
              <a:tabLst>
                <a:tab pos="457200" algn="l"/>
              </a:tabLst>
            </a:pPr>
            <a:r>
              <a:rPr lang="en-US" sz="1200" dirty="0">
                <a:effectLst/>
              </a:rPr>
              <a:t>Mums4Ukraine is </a:t>
            </a:r>
            <a:r>
              <a:rPr lang="en-US" sz="1200" dirty="0"/>
              <a:t>a </a:t>
            </a:r>
            <a:r>
              <a:rPr lang="en-US" sz="1200" dirty="0">
                <a:effectLst/>
              </a:rPr>
              <a:t>small charity started by RA members </a:t>
            </a:r>
          </a:p>
          <a:p>
            <a:pPr marL="342900" lvl="0" indent="-228600">
              <a:lnSpc>
                <a:spcPct val="90000"/>
              </a:lnSpc>
              <a:tabLst>
                <a:tab pos="457200" algn="l"/>
              </a:tabLst>
            </a:pPr>
            <a:r>
              <a:rPr lang="en-US" sz="1200" dirty="0">
                <a:effectLst/>
              </a:rPr>
              <a:t>practical support </a:t>
            </a:r>
            <a:r>
              <a:rPr lang="en-US" sz="1200" dirty="0"/>
              <a:t>for </a:t>
            </a:r>
            <a:r>
              <a:rPr lang="en-US" sz="1200" dirty="0">
                <a:effectLst/>
              </a:rPr>
              <a:t>women and Mums coming to Cambridge as refugees</a:t>
            </a:r>
          </a:p>
          <a:p>
            <a:pPr marL="342900" lvl="0" indent="-228600">
              <a:lnSpc>
                <a:spcPct val="90000"/>
              </a:lnSpc>
              <a:tabLst>
                <a:tab pos="457200" algn="l"/>
              </a:tabLst>
            </a:pPr>
            <a:r>
              <a:rPr lang="en-US" sz="1200" dirty="0"/>
              <a:t>P</a:t>
            </a:r>
            <a:r>
              <a:rPr lang="en-US" sz="1200" dirty="0">
                <a:effectLst/>
              </a:rPr>
              <a:t>eople who could consider hosting are urgently needed </a:t>
            </a:r>
          </a:p>
          <a:p>
            <a:pPr marL="342900" lvl="0" indent="-228600">
              <a:lnSpc>
                <a:spcPct val="90000"/>
              </a:lnSpc>
              <a:tabLst>
                <a:tab pos="457200" algn="l"/>
              </a:tabLst>
            </a:pPr>
            <a:r>
              <a:rPr lang="en-US" sz="1200" dirty="0"/>
              <a:t>C</a:t>
            </a:r>
            <a:r>
              <a:rPr lang="en-US" sz="1200" dirty="0">
                <a:effectLst/>
              </a:rPr>
              <a:t>hildren and mums in need of </a:t>
            </a:r>
            <a:r>
              <a:rPr lang="en-US" sz="1200" dirty="0"/>
              <a:t>reassurance and </a:t>
            </a:r>
            <a:r>
              <a:rPr lang="en-US" sz="1200" dirty="0">
                <a:effectLst/>
              </a:rPr>
              <a:t>security after worlds have been turned up-side down</a:t>
            </a:r>
          </a:p>
          <a:p>
            <a:pPr indent="-228600">
              <a:lnSpc>
                <a:spcPct val="90000"/>
              </a:lnSpc>
            </a:pPr>
            <a:r>
              <a:rPr lang="en-US" sz="1200" dirty="0">
                <a:effectLst/>
              </a:rPr>
              <a:t> </a:t>
            </a:r>
          </a:p>
          <a:p>
            <a:pPr lvl="2">
              <a:lnSpc>
                <a:spcPct val="90000"/>
              </a:lnSpc>
            </a:pPr>
            <a:r>
              <a:rPr lang="en-US" sz="1200" dirty="0"/>
              <a:t>19 Nov Pop into </a:t>
            </a:r>
            <a:r>
              <a:rPr lang="en-US" sz="1200" b="0" i="0" u="none" strike="noStrike" dirty="0">
                <a:effectLst/>
              </a:rPr>
              <a:t>St John’s Church, Hills Rd &amp; enjoy delicious Ukrainian cooking</a:t>
            </a:r>
            <a:endParaRPr lang="en-US" sz="1200" dirty="0"/>
          </a:p>
          <a:p>
            <a:pPr marL="0" indent="-228600">
              <a:lnSpc>
                <a:spcPct val="90000"/>
              </a:lnSpc>
            </a:pPr>
            <a:endParaRPr lang="en-US" sz="1200" dirty="0"/>
          </a:p>
        </p:txBody>
      </p:sp>
    </p:spTree>
    <p:extLst>
      <p:ext uri="{BB962C8B-B14F-4D97-AF65-F5344CB8AC3E}">
        <p14:creationId xmlns:p14="http://schemas.microsoft.com/office/powerpoint/2010/main" val="384700084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49">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51">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53">
            <a:extLst>
              <a:ext uri="{FF2B5EF4-FFF2-40B4-BE49-F238E27FC236}">
                <a16:creationId xmlns:a16="http://schemas.microsoft.com/office/drawing/2014/main" id="{2B35F886-1102-4486-830A-34F41439CE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55" name="Oval 54">
              <a:extLst>
                <a:ext uri="{FF2B5EF4-FFF2-40B4-BE49-F238E27FC236}">
                  <a16:creationId xmlns:a16="http://schemas.microsoft.com/office/drawing/2014/main" id="{7DEFD1BC-7AD4-41EC-8E11-4E5E8AC541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55">
              <a:extLst>
                <a:ext uri="{FF2B5EF4-FFF2-40B4-BE49-F238E27FC236}">
                  <a16:creationId xmlns:a16="http://schemas.microsoft.com/office/drawing/2014/main" id="{8B0E5C8B-3874-4B3C-BAD4-9EFE85FEA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56">
              <a:extLst>
                <a:ext uri="{FF2B5EF4-FFF2-40B4-BE49-F238E27FC236}">
                  <a16:creationId xmlns:a16="http://schemas.microsoft.com/office/drawing/2014/main" id="{E7DA6224-9378-452F-A53A-DD0BF19724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57">
              <a:extLst>
                <a:ext uri="{FF2B5EF4-FFF2-40B4-BE49-F238E27FC236}">
                  <a16:creationId xmlns:a16="http://schemas.microsoft.com/office/drawing/2014/main" id="{1DE869DF-C006-49F7-B9FF-0317F64E9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FD200C16-6204-4580-AB37-7E94176D0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59">
              <a:extLst>
                <a:ext uri="{FF2B5EF4-FFF2-40B4-BE49-F238E27FC236}">
                  <a16:creationId xmlns:a16="http://schemas.microsoft.com/office/drawing/2014/main" id="{F0DE7603-6DD0-4DB6-88FC-5402B9D4A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descr="Text&#10;&#10;Description automatically generated">
            <a:extLst>
              <a:ext uri="{FF2B5EF4-FFF2-40B4-BE49-F238E27FC236}">
                <a16:creationId xmlns:a16="http://schemas.microsoft.com/office/drawing/2014/main" id="{ED5FFBA3-3421-C17D-5CDD-A8A956231F3E}"/>
              </a:ext>
            </a:extLst>
          </p:cNvPr>
          <p:cNvPicPr>
            <a:picLocks noChangeAspect="1"/>
          </p:cNvPicPr>
          <p:nvPr/>
        </p:nvPicPr>
        <p:blipFill rotWithShape="1">
          <a:blip r:embed="rId3">
            <a:extLst>
              <a:ext uri="{28A0092B-C50C-407E-A947-70E740481C1C}">
                <a14:useLocalDpi xmlns:a14="http://schemas.microsoft.com/office/drawing/2010/main" val="0"/>
              </a:ext>
            </a:extLst>
          </a:blip>
          <a:srcRect l="19451" r="20900" b="-4"/>
          <a:stretch/>
        </p:blipFill>
        <p:spPr>
          <a:xfrm>
            <a:off x="452628" y="417317"/>
            <a:ext cx="2662247" cy="3157838"/>
          </a:xfrm>
          <a:prstGeom prst="rect">
            <a:avLst/>
          </a:prstGeom>
        </p:spPr>
      </p:pic>
      <p:grpSp>
        <p:nvGrpSpPr>
          <p:cNvPr id="89" name="Group 61">
            <a:extLst>
              <a:ext uri="{FF2B5EF4-FFF2-40B4-BE49-F238E27FC236}">
                <a16:creationId xmlns:a16="http://schemas.microsoft.com/office/drawing/2014/main" id="{975C268C-D419-4123-9FAD-0E2B7F9EE7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638515"/>
            <a:ext cx="304800" cy="322326"/>
            <a:chOff x="215328" y="-46937"/>
            <a:chExt cx="304800" cy="2773841"/>
          </a:xfrm>
        </p:grpSpPr>
        <p:cxnSp>
          <p:nvCxnSpPr>
            <p:cNvPr id="90" name="Straight Connector 62">
              <a:extLst>
                <a:ext uri="{FF2B5EF4-FFF2-40B4-BE49-F238E27FC236}">
                  <a16:creationId xmlns:a16="http://schemas.microsoft.com/office/drawing/2014/main" id="{3A7E309C-A3BD-432E-8CB5-F0B6425281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63">
              <a:extLst>
                <a:ext uri="{FF2B5EF4-FFF2-40B4-BE49-F238E27FC236}">
                  <a16:creationId xmlns:a16="http://schemas.microsoft.com/office/drawing/2014/main" id="{2F1F621C-4533-4835-ADE2-372F2763A0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64">
              <a:extLst>
                <a:ext uri="{FF2B5EF4-FFF2-40B4-BE49-F238E27FC236}">
                  <a16:creationId xmlns:a16="http://schemas.microsoft.com/office/drawing/2014/main" id="{8EFC8245-5168-4DAF-930D-09A7BDDA6C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65">
              <a:extLst>
                <a:ext uri="{FF2B5EF4-FFF2-40B4-BE49-F238E27FC236}">
                  <a16:creationId xmlns:a16="http://schemas.microsoft.com/office/drawing/2014/main" id="{F192ED34-5046-4043-AEF8-2DF7C4806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8" name="Content Placeholder 7" descr="A group of people standing next to a sign&#10;&#10;Description automatically generated with medium confidence">
            <a:extLst>
              <a:ext uri="{FF2B5EF4-FFF2-40B4-BE49-F238E27FC236}">
                <a16:creationId xmlns:a16="http://schemas.microsoft.com/office/drawing/2014/main" id="{1DE0B114-A47E-CE9E-86D5-4B2D02785A13}"/>
              </a:ext>
            </a:extLst>
          </p:cNvPr>
          <p:cNvPicPr>
            <a:picLocks noGrp="1" noChangeAspect="1"/>
          </p:cNvPicPr>
          <p:nvPr>
            <p:ph sz="half" idx="4294967295"/>
          </p:nvPr>
        </p:nvPicPr>
        <p:blipFill rotWithShape="1">
          <a:blip r:embed="rId4">
            <a:extLst>
              <a:ext uri="{28A0092B-C50C-407E-A947-70E740481C1C}">
                <a14:useLocalDpi xmlns:a14="http://schemas.microsoft.com/office/drawing/2010/main" val="0"/>
              </a:ext>
            </a:extLst>
          </a:blip>
          <a:srcRect l="21456" r="12048" b="-1"/>
          <a:stretch/>
        </p:blipFill>
        <p:spPr>
          <a:xfrm>
            <a:off x="3210336" y="406043"/>
            <a:ext cx="2662247" cy="3162873"/>
          </a:xfrm>
          <a:prstGeom prst="rect">
            <a:avLst/>
          </a:prstGeom>
        </p:spPr>
      </p:pic>
      <p:sp>
        <p:nvSpPr>
          <p:cNvPr id="94" name="Rectangle 67">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69">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96" name="Straight Connector 70">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7" name="Straight Connector 71">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8" name="Straight Connector 72">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9" name="Straight Connector 73">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6" name="Content Placeholder 5" descr="A picture containing tree, outdoor, sky, plant&#10;&#10;Description automatically generated">
            <a:extLst>
              <a:ext uri="{FF2B5EF4-FFF2-40B4-BE49-F238E27FC236}">
                <a16:creationId xmlns:a16="http://schemas.microsoft.com/office/drawing/2014/main" id="{1A9C5589-F140-CDFA-C055-6410DE46DE1D}"/>
              </a:ext>
            </a:extLst>
          </p:cNvPr>
          <p:cNvPicPr>
            <a:picLocks noGrp="1" noChangeAspect="1"/>
          </p:cNvPicPr>
          <p:nvPr>
            <p:ph sz="half" idx="4294967295"/>
          </p:nvPr>
        </p:nvPicPr>
        <p:blipFill rotWithShape="1">
          <a:blip r:embed="rId5">
            <a:extLst>
              <a:ext uri="{28A0092B-C50C-407E-A947-70E740481C1C}">
                <a14:useLocalDpi xmlns:a14="http://schemas.microsoft.com/office/drawing/2010/main" val="0"/>
              </a:ext>
            </a:extLst>
          </a:blip>
          <a:srcRect l="16577" r="17349" b="2"/>
          <a:stretch/>
        </p:blipFill>
        <p:spPr>
          <a:xfrm>
            <a:off x="5961970" y="406043"/>
            <a:ext cx="2662247" cy="3162873"/>
          </a:xfrm>
          <a:prstGeom prst="rect">
            <a:avLst/>
          </a:prstGeom>
        </p:spPr>
      </p:pic>
      <p:sp>
        <p:nvSpPr>
          <p:cNvPr id="76" name="Rectangle 75">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79" name="Straight Connector 78">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E0ACF47-7264-F283-7619-02F8F6E07BD5}"/>
              </a:ext>
            </a:extLst>
          </p:cNvPr>
          <p:cNvSpPr>
            <a:spLocks noGrp="1"/>
          </p:cNvSpPr>
          <p:nvPr>
            <p:ph type="title"/>
          </p:nvPr>
        </p:nvSpPr>
        <p:spPr>
          <a:xfrm>
            <a:off x="473202" y="4018137"/>
            <a:ext cx="3412998" cy="2129586"/>
          </a:xfrm>
          <a:noFill/>
        </p:spPr>
        <p:txBody>
          <a:bodyPr vert="horz" lIns="91440" tIns="45720" rIns="91440" bIns="45720" rtlCol="0" anchor="t">
            <a:normAutofit fontScale="90000"/>
          </a:bodyPr>
          <a:lstStyle/>
          <a:p>
            <a:pPr algn="l">
              <a:lnSpc>
                <a:spcPct val="90000"/>
              </a:lnSpc>
            </a:pPr>
            <a:br>
              <a:rPr lang="en-US" sz="2900" kern="1200" dirty="0">
                <a:solidFill>
                  <a:schemeClr val="bg1"/>
                </a:solidFill>
                <a:latin typeface="+mj-lt"/>
                <a:ea typeface="+mj-ea"/>
                <a:cs typeface="+mj-cs"/>
              </a:rPr>
            </a:br>
            <a:r>
              <a:rPr lang="en-US" sz="3100" b="1" kern="1200" dirty="0">
                <a:solidFill>
                  <a:schemeClr val="bg1"/>
                </a:solidFill>
                <a:latin typeface="+mj-lt"/>
                <a:ea typeface="+mj-ea"/>
                <a:cs typeface="+mj-cs"/>
              </a:rPr>
              <a:t>V</a:t>
            </a:r>
            <a:r>
              <a:rPr lang="en-US" sz="3100" b="1" i="0" u="none" strike="noStrike" dirty="0">
                <a:solidFill>
                  <a:schemeClr val="bg1"/>
                </a:solidFill>
                <a:effectLst/>
              </a:rPr>
              <a:t>igorous community responses achieved a </a:t>
            </a:r>
            <a:r>
              <a:rPr lang="en-US" sz="3100" b="1" i="0" u="none" strike="noStrike" dirty="0" err="1">
                <a:solidFill>
                  <a:schemeClr val="bg1"/>
                </a:solidFill>
                <a:effectLst/>
              </a:rPr>
              <a:t>favourable</a:t>
            </a:r>
            <a:r>
              <a:rPr lang="en-US" sz="3100" b="1" i="0" u="none" strike="noStrike" dirty="0">
                <a:solidFill>
                  <a:schemeClr val="bg1"/>
                </a:solidFill>
                <a:effectLst/>
              </a:rPr>
              <a:t> outcome</a:t>
            </a:r>
            <a:br>
              <a:rPr lang="en-US" sz="3200" b="1" i="0" u="none" strike="noStrike" dirty="0">
                <a:solidFill>
                  <a:schemeClr val="bg1"/>
                </a:solidFill>
                <a:effectLst/>
              </a:rPr>
            </a:br>
            <a:br>
              <a:rPr lang="en-US" sz="2900" kern="1200" dirty="0">
                <a:solidFill>
                  <a:schemeClr val="bg1"/>
                </a:solidFill>
                <a:latin typeface="+mj-lt"/>
                <a:ea typeface="+mj-ea"/>
                <a:cs typeface="+mj-cs"/>
              </a:rPr>
            </a:br>
            <a:br>
              <a:rPr lang="en-US" sz="2900" kern="1200" dirty="0">
                <a:solidFill>
                  <a:schemeClr val="bg1"/>
                </a:solidFill>
                <a:latin typeface="+mj-lt"/>
                <a:ea typeface="+mj-ea"/>
                <a:cs typeface="+mj-cs"/>
              </a:rPr>
            </a:br>
            <a:br>
              <a:rPr lang="en-US" sz="2900" kern="1200" dirty="0">
                <a:solidFill>
                  <a:schemeClr val="bg1"/>
                </a:solidFill>
                <a:latin typeface="+mj-lt"/>
                <a:ea typeface="+mj-ea"/>
                <a:cs typeface="+mj-cs"/>
              </a:rPr>
            </a:br>
            <a:endParaRPr lang="en-US" sz="2900" kern="1200" dirty="0">
              <a:solidFill>
                <a:schemeClr val="bg1"/>
              </a:solidFill>
              <a:latin typeface="+mj-lt"/>
              <a:ea typeface="+mj-ea"/>
              <a:cs typeface="+mj-cs"/>
            </a:endParaRPr>
          </a:p>
        </p:txBody>
      </p:sp>
      <p:sp>
        <p:nvSpPr>
          <p:cNvPr id="20" name="TextBox 19">
            <a:extLst>
              <a:ext uri="{FF2B5EF4-FFF2-40B4-BE49-F238E27FC236}">
                <a16:creationId xmlns:a16="http://schemas.microsoft.com/office/drawing/2014/main" id="{CDA48AE7-B444-06C9-0986-72D78E35E197}"/>
              </a:ext>
            </a:extLst>
          </p:cNvPr>
          <p:cNvSpPr txBox="1"/>
          <p:nvPr/>
        </p:nvSpPr>
        <p:spPr>
          <a:xfrm>
            <a:off x="4247290" y="4085465"/>
            <a:ext cx="4495999" cy="2129599"/>
          </a:xfrm>
          <a:prstGeom prst="rect">
            <a:avLst/>
          </a:prstGeom>
          <a:noFill/>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600" b="1" i="0" u="none" strike="noStrike" dirty="0">
                <a:solidFill>
                  <a:schemeClr val="bg1"/>
                </a:solidFill>
                <a:effectLst/>
              </a:rPr>
              <a:t>raised the profile of the very limited tree coverage of North </a:t>
            </a:r>
            <a:r>
              <a:rPr lang="en-US" sz="1600" b="1" i="0" u="none" strike="noStrike" dirty="0" err="1">
                <a:solidFill>
                  <a:schemeClr val="bg1"/>
                </a:solidFill>
                <a:effectLst/>
              </a:rPr>
              <a:t>Petersfield</a:t>
            </a:r>
            <a:r>
              <a:rPr lang="en-US" sz="1600" b="1" i="0" u="none" strike="noStrike" dirty="0">
                <a:solidFill>
                  <a:schemeClr val="bg1"/>
                </a:solidFill>
                <a:effectLst/>
              </a:rPr>
              <a:t>,  </a:t>
            </a:r>
          </a:p>
          <a:p>
            <a:pPr indent="-228600">
              <a:lnSpc>
                <a:spcPct val="90000"/>
              </a:lnSpc>
              <a:spcAft>
                <a:spcPts val="600"/>
              </a:spcAft>
              <a:buFont typeface="Arial" panose="020B0604020202020204" pitchFamily="34" charset="0"/>
              <a:buChar char="•"/>
            </a:pPr>
            <a:r>
              <a:rPr lang="en-US" sz="1600" b="1" i="0" u="none" strike="noStrike" dirty="0">
                <a:solidFill>
                  <a:schemeClr val="bg1"/>
                </a:solidFill>
                <a:effectLst/>
              </a:rPr>
              <a:t>underscored the importance of protecting all of these existing trees; and</a:t>
            </a:r>
          </a:p>
          <a:p>
            <a:pPr indent="-228600">
              <a:lnSpc>
                <a:spcPct val="90000"/>
              </a:lnSpc>
              <a:spcAft>
                <a:spcPts val="600"/>
              </a:spcAft>
              <a:buFont typeface="Arial" panose="020B0604020202020204" pitchFamily="34" charset="0"/>
              <a:buChar char="•"/>
            </a:pPr>
            <a:r>
              <a:rPr lang="en-US" sz="1600" b="1" i="0" u="none" strike="noStrike" dirty="0">
                <a:solidFill>
                  <a:schemeClr val="bg1"/>
                </a:solidFill>
                <a:effectLst/>
              </a:rPr>
              <a:t>enhanced communication between residents, ward </a:t>
            </a:r>
            <a:r>
              <a:rPr lang="en-US" sz="1600" b="1" i="0" u="none" strike="noStrike" dirty="0" err="1">
                <a:solidFill>
                  <a:schemeClr val="bg1"/>
                </a:solidFill>
                <a:effectLst/>
              </a:rPr>
              <a:t>councillors</a:t>
            </a:r>
            <a:r>
              <a:rPr lang="en-US" sz="1600" b="1" i="0" u="none" strike="noStrike" dirty="0">
                <a:solidFill>
                  <a:schemeClr val="bg1"/>
                </a:solidFill>
                <a:effectLst/>
              </a:rPr>
              <a:t> and tree officers</a:t>
            </a:r>
          </a:p>
          <a:p>
            <a:pPr indent="-228600">
              <a:lnSpc>
                <a:spcPct val="90000"/>
              </a:lnSpc>
              <a:spcAft>
                <a:spcPts val="600"/>
              </a:spcAft>
              <a:buFont typeface="Arial" panose="020B0604020202020204" pitchFamily="34" charset="0"/>
              <a:buChar char="•"/>
            </a:pPr>
            <a:endParaRPr lang="en-US" sz="1600" b="1" i="0" u="none" strike="noStrike" dirty="0">
              <a:solidFill>
                <a:schemeClr val="bg1"/>
              </a:solidFill>
              <a:effectLst/>
            </a:endParaRPr>
          </a:p>
        </p:txBody>
      </p:sp>
    </p:spTree>
    <p:extLst>
      <p:ext uri="{BB962C8B-B14F-4D97-AF65-F5344CB8AC3E}">
        <p14:creationId xmlns:p14="http://schemas.microsoft.com/office/powerpoint/2010/main" val="3586454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ree, outdoor, person&#10;&#10;Description automatically generated">
            <a:extLst>
              <a:ext uri="{FF2B5EF4-FFF2-40B4-BE49-F238E27FC236}">
                <a16:creationId xmlns:a16="http://schemas.microsoft.com/office/drawing/2014/main" id="{B1A7BDF7-9CD8-29F7-EADE-CA0AE4868A27}"/>
              </a:ext>
            </a:extLst>
          </p:cNvPr>
          <p:cNvPicPr>
            <a:picLocks noChangeAspect="1"/>
          </p:cNvPicPr>
          <p:nvPr/>
        </p:nvPicPr>
        <p:blipFill rotWithShape="1">
          <a:blip r:embed="rId3">
            <a:extLst>
              <a:ext uri="{28A0092B-C50C-407E-A947-70E740481C1C}">
                <a14:useLocalDpi xmlns:a14="http://schemas.microsoft.com/office/drawing/2010/main" val="0"/>
              </a:ext>
            </a:extLst>
          </a:blip>
          <a:srcRect l="33893" r="3896" b="2"/>
          <a:stretch/>
        </p:blipFill>
        <p:spPr>
          <a:xfrm>
            <a:off x="-3" y="-4"/>
            <a:ext cx="565098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le 1">
            <a:extLst>
              <a:ext uri="{FF2B5EF4-FFF2-40B4-BE49-F238E27FC236}">
                <a16:creationId xmlns:a16="http://schemas.microsoft.com/office/drawing/2014/main" id="{F0426F30-6812-008D-EEC7-888D3798F3C3}"/>
              </a:ext>
            </a:extLst>
          </p:cNvPr>
          <p:cNvSpPr>
            <a:spLocks noGrp="1"/>
          </p:cNvSpPr>
          <p:nvPr>
            <p:ph type="title"/>
          </p:nvPr>
        </p:nvSpPr>
        <p:spPr>
          <a:xfrm>
            <a:off x="4757737" y="3962400"/>
            <a:ext cx="4129361" cy="1690409"/>
          </a:xfrm>
        </p:spPr>
        <p:txBody>
          <a:bodyPr vert="horz" lIns="91440" tIns="45720" rIns="91440" bIns="45720" rtlCol="0" anchor="b">
            <a:noAutofit/>
          </a:bodyPr>
          <a:lstStyle/>
          <a:p>
            <a:pPr algn="l">
              <a:lnSpc>
                <a:spcPct val="90000"/>
              </a:lnSpc>
            </a:pPr>
            <a:r>
              <a:rPr lang="en-US" sz="2000" b="1" kern="1200" dirty="0">
                <a:solidFill>
                  <a:schemeClr val="tx1"/>
                </a:solidFill>
                <a:ea typeface="+mj-ea"/>
                <a:cs typeface="+mj-cs"/>
              </a:rPr>
              <a:t>Sadly, West Chesterton residents were not able to save the trees and wildlife site on the Milton Road </a:t>
            </a:r>
            <a:r>
              <a:rPr lang="en-US" sz="2000" b="1" kern="1200" dirty="0" err="1">
                <a:solidFill>
                  <a:schemeClr val="tx1"/>
                </a:solidFill>
                <a:ea typeface="+mj-ea"/>
                <a:cs typeface="+mj-cs"/>
              </a:rPr>
              <a:t>Highworth</a:t>
            </a:r>
            <a:r>
              <a:rPr lang="en-US" sz="2000" b="1" kern="1200" dirty="0">
                <a:solidFill>
                  <a:schemeClr val="tx1"/>
                </a:solidFill>
                <a:ea typeface="+mj-ea"/>
                <a:cs typeface="+mj-cs"/>
              </a:rPr>
              <a:t> Avenue Roundabout  despite a long, eight day vigil. </a:t>
            </a:r>
          </a:p>
        </p:txBody>
      </p:sp>
      <p:pic>
        <p:nvPicPr>
          <p:cNvPr id="10" name="Picture 9" descr="A picture containing outdoor, ground, sky, orange&#10;&#10;Description automatically generated">
            <a:extLst>
              <a:ext uri="{FF2B5EF4-FFF2-40B4-BE49-F238E27FC236}">
                <a16:creationId xmlns:a16="http://schemas.microsoft.com/office/drawing/2014/main" id="{A5F93D5F-2D4E-803F-451E-E859A643EFE0}"/>
              </a:ext>
            </a:extLst>
          </p:cNvPr>
          <p:cNvPicPr>
            <a:picLocks noChangeAspect="1"/>
          </p:cNvPicPr>
          <p:nvPr/>
        </p:nvPicPr>
        <p:blipFill rotWithShape="1">
          <a:blip r:embed="rId4">
            <a:extLst>
              <a:ext uri="{28A0092B-C50C-407E-A947-70E740481C1C}">
                <a14:useLocalDpi xmlns:a14="http://schemas.microsoft.com/office/drawing/2010/main" val="0"/>
              </a:ext>
            </a:extLst>
          </a:blip>
          <a:srcRect l="17824" r="1409"/>
          <a:stretch/>
        </p:blipFill>
        <p:spPr>
          <a:xfrm>
            <a:off x="5740155" y="6"/>
            <a:ext cx="3403848"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782908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4" name="Rectangle 2123">
            <a:extLst>
              <a:ext uri="{FF2B5EF4-FFF2-40B4-BE49-F238E27FC236}">
                <a16:creationId xmlns:a16="http://schemas.microsoft.com/office/drawing/2014/main" id="{93B08880-F4DE-42E0-AE26-F56F563496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C7A48C-D1A7-4E9A-A15D-1D720D8003D4}"/>
              </a:ext>
            </a:extLst>
          </p:cNvPr>
          <p:cNvSpPr>
            <a:spLocks noGrp="1"/>
          </p:cNvSpPr>
          <p:nvPr>
            <p:ph type="title"/>
          </p:nvPr>
        </p:nvSpPr>
        <p:spPr>
          <a:xfrm>
            <a:off x="628650" y="1641752"/>
            <a:ext cx="3295650" cy="1323439"/>
          </a:xfrm>
        </p:spPr>
        <p:txBody>
          <a:bodyPr vert="horz" lIns="91440" tIns="45720" rIns="91440" bIns="45720" rtlCol="0" anchor="t">
            <a:normAutofit/>
          </a:bodyPr>
          <a:lstStyle/>
          <a:p>
            <a:pPr algn="l">
              <a:lnSpc>
                <a:spcPct val="90000"/>
              </a:lnSpc>
            </a:pPr>
            <a:r>
              <a:rPr lang="en-US" sz="2700" kern="1200">
                <a:solidFill>
                  <a:schemeClr val="bg1"/>
                </a:solidFill>
                <a:latin typeface="+mj-lt"/>
                <a:ea typeface="+mj-ea"/>
                <a:cs typeface="+mj-cs"/>
              </a:rPr>
              <a:t>‘The River speaks for itself – it doesn’t need any gold decoration’ </a:t>
            </a:r>
          </a:p>
        </p:txBody>
      </p:sp>
      <p:sp>
        <p:nvSpPr>
          <p:cNvPr id="2056" name="Content Placeholder 2055">
            <a:extLst>
              <a:ext uri="{FF2B5EF4-FFF2-40B4-BE49-F238E27FC236}">
                <a16:creationId xmlns:a16="http://schemas.microsoft.com/office/drawing/2014/main" id="{D9D0BCC3-4A7D-010D-2480-E9BA80C64B73}"/>
              </a:ext>
            </a:extLst>
          </p:cNvPr>
          <p:cNvSpPr>
            <a:spLocks noGrp="1"/>
          </p:cNvSpPr>
          <p:nvPr>
            <p:ph sz="half" idx="1"/>
          </p:nvPr>
        </p:nvSpPr>
        <p:spPr>
          <a:xfrm>
            <a:off x="628650" y="3146400"/>
            <a:ext cx="3295650" cy="2454300"/>
          </a:xfrm>
        </p:spPr>
        <p:txBody>
          <a:bodyPr vert="horz" lIns="91440" tIns="45720" rIns="91440" bIns="45720" rtlCol="0">
            <a:normAutofit/>
          </a:bodyPr>
          <a:lstStyle/>
          <a:p>
            <a:pPr indent="-228600">
              <a:lnSpc>
                <a:spcPct val="90000"/>
              </a:lnSpc>
            </a:pPr>
            <a:r>
              <a:rPr lang="en-US" sz="2100" dirty="0">
                <a:solidFill>
                  <a:schemeClr val="bg1">
                    <a:alpha val="80000"/>
                  </a:schemeClr>
                </a:solidFill>
              </a:rPr>
              <a:t>Residents were very glad that the Council listened to their views  and decided to cancel the project , with the money remaining allocated to other S106 projects.  </a:t>
            </a:r>
          </a:p>
        </p:txBody>
      </p:sp>
      <p:pic>
        <p:nvPicPr>
          <p:cNvPr id="2054" name="Picture 6" descr="The ‘Selvedge’ artwork design for the RIver Cam, created by Caroline Wright as part of the To The River artist residency">
            <a:extLst>
              <a:ext uri="{FF2B5EF4-FFF2-40B4-BE49-F238E27FC236}">
                <a16:creationId xmlns:a16="http://schemas.microsoft.com/office/drawing/2014/main" id="{86497015-5849-F0D3-9516-05F0706F95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73" r="30586" b="1"/>
          <a:stretch/>
        </p:blipFill>
        <p:spPr bwMode="auto">
          <a:xfrm>
            <a:off x="4377334" y="1"/>
            <a:ext cx="4766666" cy="3333749"/>
          </a:xfrm>
          <a:custGeom>
            <a:avLst/>
            <a:gdLst/>
            <a:ahLst/>
            <a:cxnLst/>
            <a:rect l="l" t="t" r="r" b="b"/>
            <a:pathLst>
              <a:path w="6355554" h="3333749">
                <a:moveTo>
                  <a:pt x="3079" y="0"/>
                </a:moveTo>
                <a:lnTo>
                  <a:pt x="6355554" y="0"/>
                </a:lnTo>
                <a:lnTo>
                  <a:pt x="6355554" y="3333749"/>
                </a:lnTo>
                <a:lnTo>
                  <a:pt x="174108" y="3333749"/>
                </a:lnTo>
                <a:lnTo>
                  <a:pt x="133459" y="3178655"/>
                </a:lnTo>
                <a:cubicBezTo>
                  <a:pt x="59462" y="2881722"/>
                  <a:pt x="221" y="2577554"/>
                  <a:pt x="0" y="2257425"/>
                </a:cubicBez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Lammas Land - Cambridge, Cambridgeshire">
            <a:extLst>
              <a:ext uri="{FF2B5EF4-FFF2-40B4-BE49-F238E27FC236}">
                <a16:creationId xmlns:a16="http://schemas.microsoft.com/office/drawing/2014/main" id="{FDAEC0A0-E242-8F65-C992-4CE85E8710EB}"/>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27384" r="1367" b="-4"/>
          <a:stretch/>
        </p:blipFill>
        <p:spPr bwMode="auto">
          <a:xfrm>
            <a:off x="4411395" y="3524256"/>
            <a:ext cx="2375166" cy="3333744"/>
          </a:xfrm>
          <a:custGeom>
            <a:avLst/>
            <a:gdLst/>
            <a:ahLst/>
            <a:cxnLst/>
            <a:rect l="l" t="t" r="r" b="b"/>
            <a:pathLst>
              <a:path w="3166888" h="3333744">
                <a:moveTo>
                  <a:pt x="178755" y="0"/>
                </a:moveTo>
                <a:lnTo>
                  <a:pt x="3166888" y="0"/>
                </a:lnTo>
                <a:lnTo>
                  <a:pt x="3166888" y="3333744"/>
                </a:lnTo>
                <a:lnTo>
                  <a:pt x="0" y="3333744"/>
                </a:lnTo>
                <a:lnTo>
                  <a:pt x="30190" y="3223677"/>
                </a:lnTo>
                <a:cubicBezTo>
                  <a:pt x="200298" y="2589331"/>
                  <a:pt x="376593" y="1812324"/>
                  <a:pt x="376066" y="1119182"/>
                </a:cubicBezTo>
                <a:cubicBezTo>
                  <a:pt x="375841" y="822121"/>
                  <a:pt x="316596" y="532372"/>
                  <a:pt x="242598" y="241205"/>
                </a:cubicBezTo>
                <a:close/>
              </a:path>
            </a:pathLst>
          </a:custGeom>
          <a:noFill/>
          <a:extLst>
            <a:ext uri="{909E8E84-426E-40DD-AFC4-6F175D3DCCD1}">
              <a14:hiddenFill xmlns:a14="http://schemas.microsoft.com/office/drawing/2010/main">
                <a:solidFill>
                  <a:srgbClr val="FFFFFF"/>
                </a:solidFill>
              </a14:hiddenFill>
            </a:ext>
          </a:extLst>
        </p:spPr>
      </p:pic>
      <p:sp>
        <p:nvSpPr>
          <p:cNvPr id="2126" name="Freeform: Shape 2125">
            <a:extLst>
              <a:ext uri="{FF2B5EF4-FFF2-40B4-BE49-F238E27FC236}">
                <a16:creationId xmlns:a16="http://schemas.microsoft.com/office/drawing/2014/main" id="{8A2A689E-17C0-4832-920D-11B3E03EE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1123557" y="3100710"/>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28" name="Group 2127">
            <a:extLst>
              <a:ext uri="{FF2B5EF4-FFF2-40B4-BE49-F238E27FC236}">
                <a16:creationId xmlns:a16="http://schemas.microsoft.com/office/drawing/2014/main" id="{364A290D-B7BC-40B4-AB97-0C801BCC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4268" y="544"/>
            <a:ext cx="656037" cy="6857455"/>
            <a:chOff x="5632358" y="544"/>
            <a:chExt cx="874716" cy="6857455"/>
          </a:xfrm>
        </p:grpSpPr>
        <p:sp>
          <p:nvSpPr>
            <p:cNvPr id="2129" name="Freeform: Shape 2128">
              <a:extLst>
                <a:ext uri="{FF2B5EF4-FFF2-40B4-BE49-F238E27FC236}">
                  <a16:creationId xmlns:a16="http://schemas.microsoft.com/office/drawing/2014/main" id="{3C60D1EB-842B-4027-9728-E57314926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381000" dist="152400" dir="108000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30" name="Freeform: Shape 2129">
              <a:extLst>
                <a:ext uri="{FF2B5EF4-FFF2-40B4-BE49-F238E27FC236}">
                  <a16:creationId xmlns:a16="http://schemas.microsoft.com/office/drawing/2014/main" id="{44E103E5-C039-4EA4-843B-AD566B5C96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050" name="Picture 2">
            <a:extLst>
              <a:ext uri="{FF2B5EF4-FFF2-40B4-BE49-F238E27FC236}">
                <a16:creationId xmlns:a16="http://schemas.microsoft.com/office/drawing/2014/main" id="{58861EC0-2032-A06E-24C2-5FB110F011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091" r="24734" b="1"/>
          <a:stretch/>
        </p:blipFill>
        <p:spPr bwMode="auto">
          <a:xfrm>
            <a:off x="6929437" y="3524256"/>
            <a:ext cx="2214563" cy="3333749"/>
          </a:xfrm>
          <a:custGeom>
            <a:avLst/>
            <a:gdLst/>
            <a:ahLst/>
            <a:cxnLst/>
            <a:rect l="l" t="t" r="r" b="b"/>
            <a:pathLst>
              <a:path w="2952750" h="3333749">
                <a:moveTo>
                  <a:pt x="0" y="0"/>
                </a:moveTo>
                <a:lnTo>
                  <a:pt x="2952750" y="0"/>
                </a:lnTo>
                <a:lnTo>
                  <a:pt x="2952750" y="3333749"/>
                </a:lnTo>
                <a:lnTo>
                  <a:pt x="0" y="3333749"/>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49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63" name="Rectangle 4162">
            <a:extLst>
              <a:ext uri="{FF2B5EF4-FFF2-40B4-BE49-F238E27FC236}">
                <a16:creationId xmlns:a16="http://schemas.microsoft.com/office/drawing/2014/main" id="{1E9986A5-A7D1-4022-BAC0-885FB7A14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4F0EE3-0151-5724-48E4-01B8B1F01733}"/>
              </a:ext>
            </a:extLst>
          </p:cNvPr>
          <p:cNvSpPr>
            <a:spLocks noGrp="1"/>
          </p:cNvSpPr>
          <p:nvPr>
            <p:ph type="title"/>
          </p:nvPr>
        </p:nvSpPr>
        <p:spPr>
          <a:xfrm>
            <a:off x="473202" y="4544570"/>
            <a:ext cx="2508396" cy="1703830"/>
          </a:xfrm>
        </p:spPr>
        <p:txBody>
          <a:bodyPr vert="horz" lIns="91440" tIns="45720" rIns="91440" bIns="45720" rtlCol="0" anchor="ctr">
            <a:normAutofit/>
          </a:bodyPr>
          <a:lstStyle/>
          <a:p>
            <a:pPr algn="l">
              <a:lnSpc>
                <a:spcPct val="90000"/>
              </a:lnSpc>
            </a:pPr>
            <a:r>
              <a:rPr lang="en-US" sz="3300" kern="1200">
                <a:solidFill>
                  <a:schemeClr val="tx1"/>
                </a:solidFill>
                <a:latin typeface="+mj-lt"/>
                <a:ea typeface="+mj-ea"/>
                <a:cs typeface="+mj-cs"/>
              </a:rPr>
              <a:t>A genuine  regeneration opportunity </a:t>
            </a:r>
          </a:p>
        </p:txBody>
      </p:sp>
      <p:pic>
        <p:nvPicPr>
          <p:cNvPr id="8" name="Picture 6" descr="Chris Packham joins effort to save water voles in Cambridge amid riverbank  proposals">
            <a:extLst>
              <a:ext uri="{FF2B5EF4-FFF2-40B4-BE49-F238E27FC236}">
                <a16:creationId xmlns:a16="http://schemas.microsoft.com/office/drawing/2014/main" id="{8F999BAD-904C-4CCD-D97E-0DE43499DE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42" r="24501"/>
          <a:stretch/>
        </p:blipFill>
        <p:spPr bwMode="auto">
          <a:xfrm>
            <a:off x="20" y="-1"/>
            <a:ext cx="2981578" cy="4306593"/>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descr="A close-up of a purple flower&#10;&#10;Description automatically generated with medium confidence">
            <a:extLst>
              <a:ext uri="{FF2B5EF4-FFF2-40B4-BE49-F238E27FC236}">
                <a16:creationId xmlns:a16="http://schemas.microsoft.com/office/drawing/2014/main" id="{EBAA7D92-6E52-2600-DDE3-DE12CBCA2E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531" r="-2" b="23693"/>
          <a:stretch/>
        </p:blipFill>
        <p:spPr bwMode="auto">
          <a:xfrm>
            <a:off x="3111660" y="-1"/>
            <a:ext cx="2904492" cy="4306594"/>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a:noFill/>
          <a:extLst>
            <a:ext uri="{909E8E84-426E-40DD-AFC4-6F175D3DCCD1}">
              <a14:hiddenFill xmlns:a14="http://schemas.microsoft.com/office/drawing/2010/main">
                <a:solidFill>
                  <a:srgbClr val="FFFFFF"/>
                </a:solidFill>
              </a14:hiddenFill>
            </a:ext>
          </a:extLst>
        </p:spPr>
      </p:pic>
      <p:pic>
        <p:nvPicPr>
          <p:cNvPr id="7" name="Content Placeholder 6" descr="A picture containing outdoor, tree, water, sport&#10;&#10;Description automatically generated">
            <a:extLst>
              <a:ext uri="{FF2B5EF4-FFF2-40B4-BE49-F238E27FC236}">
                <a16:creationId xmlns:a16="http://schemas.microsoft.com/office/drawing/2014/main" id="{D5653E72-0427-D56E-829B-4ECE8FC467A1}"/>
              </a:ext>
            </a:extLst>
          </p:cNvPr>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38601" r="9191" b="-2"/>
          <a:stretch/>
        </p:blipFill>
        <p:spPr>
          <a:xfrm>
            <a:off x="6146214" y="-1"/>
            <a:ext cx="2997786" cy="4306593"/>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p:spPr>
      </p:pic>
      <p:sp>
        <p:nvSpPr>
          <p:cNvPr id="4165" name="sketch line">
            <a:extLst>
              <a:ext uri="{FF2B5EF4-FFF2-40B4-BE49-F238E27FC236}">
                <a16:creationId xmlns:a16="http://schemas.microsoft.com/office/drawing/2014/main" id="{D2758DA7-6A89-49A1-B9F5-546D9932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72868" y="5416053"/>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 name="connsiteX0" fmla="*/ 0 w 1554480"/>
              <a:gd name="connsiteY0" fmla="*/ 0 h 13716"/>
              <a:gd name="connsiteX1" fmla="*/ 502615 w 1554480"/>
              <a:gd name="connsiteY1" fmla="*/ 0 h 13716"/>
              <a:gd name="connsiteX2" fmla="*/ 974141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1816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69558" y="-27075"/>
                  <a:pt x="365297" y="14897"/>
                  <a:pt x="549250" y="0"/>
                </a:cubicBezTo>
                <a:cubicBezTo>
                  <a:pt x="762323" y="14872"/>
                  <a:pt x="864871" y="21041"/>
                  <a:pt x="1082954" y="0"/>
                </a:cubicBezTo>
                <a:cubicBezTo>
                  <a:pt x="1306037" y="9403"/>
                  <a:pt x="1371926" y="14821"/>
                  <a:pt x="1554480" y="0"/>
                </a:cubicBezTo>
                <a:cubicBezTo>
                  <a:pt x="1554010" y="4793"/>
                  <a:pt x="1554680" y="10394"/>
                  <a:pt x="1554480" y="13716"/>
                </a:cubicBezTo>
                <a:cubicBezTo>
                  <a:pt x="1328957" y="3179"/>
                  <a:pt x="1207025" y="27731"/>
                  <a:pt x="1067410" y="13716"/>
                </a:cubicBezTo>
                <a:cubicBezTo>
                  <a:pt x="897316" y="-7440"/>
                  <a:pt x="788951" y="-24962"/>
                  <a:pt x="549250" y="13716"/>
                </a:cubicBezTo>
                <a:cubicBezTo>
                  <a:pt x="300394" y="-2982"/>
                  <a:pt x="129576" y="35301"/>
                  <a:pt x="0" y="13716"/>
                </a:cubicBezTo>
                <a:cubicBezTo>
                  <a:pt x="354" y="8869"/>
                  <a:pt x="649" y="6738"/>
                  <a:pt x="0" y="0"/>
                </a:cubicBezTo>
                <a:close/>
              </a:path>
              <a:path w="1554480" h="13716" stroke="0" extrusionOk="0">
                <a:moveTo>
                  <a:pt x="0" y="0"/>
                </a:moveTo>
                <a:cubicBezTo>
                  <a:pt x="249513" y="10124"/>
                  <a:pt x="389298" y="10419"/>
                  <a:pt x="502615" y="0"/>
                </a:cubicBezTo>
                <a:cubicBezTo>
                  <a:pt x="616735" y="10147"/>
                  <a:pt x="791037" y="-19212"/>
                  <a:pt x="974141" y="0"/>
                </a:cubicBezTo>
                <a:cubicBezTo>
                  <a:pt x="1141919" y="34853"/>
                  <a:pt x="1248514" y="16971"/>
                  <a:pt x="1554480" y="0"/>
                </a:cubicBezTo>
                <a:cubicBezTo>
                  <a:pt x="1554288" y="3835"/>
                  <a:pt x="1554171" y="7531"/>
                  <a:pt x="1554480" y="13716"/>
                </a:cubicBezTo>
                <a:cubicBezTo>
                  <a:pt x="1337806" y="9080"/>
                  <a:pt x="1308467" y="19887"/>
                  <a:pt x="1067410" y="13716"/>
                </a:cubicBezTo>
                <a:cubicBezTo>
                  <a:pt x="824349" y="13143"/>
                  <a:pt x="783437" y="24151"/>
                  <a:pt x="518160" y="13716"/>
                </a:cubicBezTo>
                <a:cubicBezTo>
                  <a:pt x="271530" y="4598"/>
                  <a:pt x="132568" y="-7659"/>
                  <a:pt x="0" y="13716"/>
                </a:cubicBezTo>
                <a:cubicBezTo>
                  <a:pt x="768" y="9617"/>
                  <a:pt x="-274" y="4847"/>
                  <a:pt x="0" y="0"/>
                </a:cubicBezTo>
                <a:close/>
              </a:path>
              <a:path w="1554480" h="13716" fill="none" stroke="0" extrusionOk="0">
                <a:moveTo>
                  <a:pt x="0" y="0"/>
                </a:moveTo>
                <a:cubicBezTo>
                  <a:pt x="95687" y="-31247"/>
                  <a:pt x="331569" y="3404"/>
                  <a:pt x="549250" y="0"/>
                </a:cubicBezTo>
                <a:cubicBezTo>
                  <a:pt x="776590" y="6530"/>
                  <a:pt x="844530" y="-5109"/>
                  <a:pt x="1082954" y="0"/>
                </a:cubicBezTo>
                <a:cubicBezTo>
                  <a:pt x="1293569" y="15486"/>
                  <a:pt x="1361850" y="13824"/>
                  <a:pt x="1554480" y="0"/>
                </a:cubicBezTo>
                <a:cubicBezTo>
                  <a:pt x="1553504" y="4786"/>
                  <a:pt x="1554832" y="10912"/>
                  <a:pt x="1554480" y="13716"/>
                </a:cubicBezTo>
                <a:cubicBezTo>
                  <a:pt x="1366718" y="4861"/>
                  <a:pt x="1218290" y="26644"/>
                  <a:pt x="1067410" y="13716"/>
                </a:cubicBezTo>
                <a:cubicBezTo>
                  <a:pt x="900327" y="-8822"/>
                  <a:pt x="792178" y="6310"/>
                  <a:pt x="549250" y="13716"/>
                </a:cubicBezTo>
                <a:cubicBezTo>
                  <a:pt x="295300" y="2843"/>
                  <a:pt x="142619" y="40779"/>
                  <a:pt x="0" y="13716"/>
                </a:cubicBezTo>
                <a:cubicBezTo>
                  <a:pt x="813" y="8812"/>
                  <a:pt x="948" y="672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4" name="Content Placeholder 4101">
            <a:extLst>
              <a:ext uri="{FF2B5EF4-FFF2-40B4-BE49-F238E27FC236}">
                <a16:creationId xmlns:a16="http://schemas.microsoft.com/office/drawing/2014/main" id="{F8343DE5-2FD0-4813-C13A-3D3CDF8F6DCA}"/>
              </a:ext>
            </a:extLst>
          </p:cNvPr>
          <p:cNvSpPr>
            <a:spLocks noGrp="1"/>
          </p:cNvSpPr>
          <p:nvPr>
            <p:ph sz="half" idx="1"/>
          </p:nvPr>
        </p:nvSpPr>
        <p:spPr>
          <a:xfrm>
            <a:off x="3310186" y="4544570"/>
            <a:ext cx="5360611" cy="1703830"/>
          </a:xfrm>
        </p:spPr>
        <p:txBody>
          <a:bodyPr vert="horz" lIns="91440" tIns="45720" rIns="91440" bIns="45720" rtlCol="0" anchor="ctr">
            <a:normAutofit/>
          </a:bodyPr>
          <a:lstStyle/>
          <a:p>
            <a:pPr marL="0" indent="0">
              <a:lnSpc>
                <a:spcPct val="90000"/>
              </a:lnSpc>
              <a:buNone/>
            </a:pPr>
            <a:r>
              <a:rPr lang="en-US" sz="1900" b="1" i="1" dirty="0">
                <a:latin typeface="Arial" panose="020B0604020202020204" pitchFamily="34" charset="0"/>
                <a:cs typeface="Arial" panose="020B0604020202020204" pitchFamily="34" charset="0"/>
              </a:rPr>
              <a:t>Residents say Cherry Hinton Brook and the Lakes that are adjacent to it could be an important wildlife corridor and city nature reserve . </a:t>
            </a:r>
          </a:p>
        </p:txBody>
      </p:sp>
    </p:spTree>
    <p:extLst>
      <p:ext uri="{BB962C8B-B14F-4D97-AF65-F5344CB8AC3E}">
        <p14:creationId xmlns:p14="http://schemas.microsoft.com/office/powerpoint/2010/main" val="3549259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105FC-15B0-4248-9D09-B26F8CFD0B24}"/>
              </a:ext>
            </a:extLst>
          </p:cNvPr>
          <p:cNvSpPr>
            <a:spLocks noGrp="1"/>
          </p:cNvSpPr>
          <p:nvPr>
            <p:ph type="title"/>
          </p:nvPr>
        </p:nvSpPr>
        <p:spPr>
          <a:xfrm>
            <a:off x="457200" y="274638"/>
            <a:ext cx="8229600" cy="1426170"/>
          </a:xfrm>
        </p:spPr>
        <p:txBody>
          <a:bodyPr>
            <a:noAutofit/>
          </a:bodyPr>
          <a:lstStyle/>
          <a:p>
            <a:pPr>
              <a:lnSpc>
                <a:spcPct val="150000"/>
              </a:lnSpc>
            </a:pPr>
            <a:br>
              <a:rPr lang="en-GB" sz="2400" dirty="0"/>
            </a:br>
            <a:br>
              <a:rPr lang="en-GB" sz="2400" dirty="0"/>
            </a:br>
            <a:br>
              <a:rPr lang="en-GB" sz="2400" dirty="0"/>
            </a:br>
            <a:br>
              <a:rPr lang="en-GB" sz="2400" dirty="0"/>
            </a:br>
            <a:br>
              <a:rPr lang="en-GB" sz="2400" dirty="0"/>
            </a:br>
            <a:br>
              <a:rPr lang="en-GB" sz="2400" dirty="0"/>
            </a:br>
            <a:br>
              <a:rPr lang="en-GB" sz="2400" dirty="0"/>
            </a:br>
            <a:br>
              <a:rPr lang="en-GB" sz="2400" dirty="0"/>
            </a:br>
            <a:br>
              <a:rPr lang="en-GB" sz="2400" dirty="0"/>
            </a:br>
            <a:br>
              <a:rPr lang="en-GB" sz="2400" dirty="0"/>
            </a:br>
            <a:br>
              <a:rPr lang="en-GB" sz="2400" dirty="0"/>
            </a:br>
            <a:br>
              <a:rPr lang="en-GB" sz="2400" dirty="0"/>
            </a:br>
            <a:br>
              <a:rPr lang="en-GB" sz="2400" dirty="0">
                <a:latin typeface="Times New Roman" panose="02020603050405020304" pitchFamily="18" charset="0"/>
                <a:cs typeface="Times New Roman" panose="02020603050405020304" pitchFamily="18" charset="0"/>
              </a:rPr>
            </a:br>
            <a:r>
              <a:rPr lang="en-GB" sz="2400" u="sng" dirty="0">
                <a:latin typeface="Times New Roman" panose="02020603050405020304" pitchFamily="18" charset="0"/>
                <a:cs typeface="Times New Roman" panose="02020603050405020304" pitchFamily="18" charset="0"/>
                <a:hlinkClick r:id="rId3"/>
              </a:rPr>
              <a:t>www.fecra.org.uk</a:t>
            </a:r>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ea typeface="DengXian" panose="02010600030101010101" pitchFamily="2" charset="-122"/>
                <a:cs typeface="Times New Roman" panose="02020603050405020304" pitchFamily="18" charset="0"/>
              </a:rPr>
              <a:t>View filmed meetings on the </a:t>
            </a:r>
            <a:r>
              <a:rPr lang="en-GB" sz="2400" dirty="0" err="1">
                <a:latin typeface="Times New Roman" panose="02020603050405020304" pitchFamily="18" charset="0"/>
                <a:ea typeface="DengXian" panose="02010600030101010101" pitchFamily="2" charset="-122"/>
                <a:cs typeface="Times New Roman" panose="02020603050405020304" pitchFamily="18" charset="0"/>
              </a:rPr>
              <a:t>FeCRA</a:t>
            </a:r>
            <a:r>
              <a:rPr lang="en-GB" sz="2400" dirty="0">
                <a:latin typeface="Times New Roman" panose="02020603050405020304" pitchFamily="18" charset="0"/>
                <a:ea typeface="DengXian" panose="02010600030101010101" pitchFamily="2" charset="-122"/>
                <a:cs typeface="Times New Roman" panose="02020603050405020304" pitchFamily="18" charset="0"/>
              </a:rPr>
              <a:t> YouTube channel</a:t>
            </a:r>
            <a:br>
              <a:rPr lang="en-GB" sz="2400" dirty="0">
                <a:latin typeface="Times New Roman" panose="02020603050405020304" pitchFamily="18" charset="0"/>
                <a:ea typeface="DengXian" panose="02010600030101010101" pitchFamily="2" charset="-122"/>
                <a:cs typeface="Times New Roman" panose="02020603050405020304" pitchFamily="18" charset="0"/>
              </a:rPr>
            </a:br>
            <a:r>
              <a:rPr lang="en-GB" sz="2400" dirty="0">
                <a:latin typeface="Times New Roman" panose="02020603050405020304" pitchFamily="18" charset="0"/>
                <a:ea typeface="DengXian" panose="02010600030101010101" pitchFamily="2" charset="-122"/>
                <a:cs typeface="Times New Roman" panose="02020603050405020304" pitchFamily="18" charset="0"/>
              </a:rPr>
              <a:t>	Sign up as an individual to the </a:t>
            </a:r>
            <a:r>
              <a:rPr lang="en-GB" sz="2400" dirty="0" err="1">
                <a:latin typeface="Times New Roman" panose="02020603050405020304" pitchFamily="18" charset="0"/>
                <a:ea typeface="DengXian" panose="02010600030101010101" pitchFamily="2" charset="-122"/>
                <a:cs typeface="Times New Roman" panose="02020603050405020304" pitchFamily="18" charset="0"/>
              </a:rPr>
              <a:t>FeCRA</a:t>
            </a:r>
            <a:r>
              <a:rPr lang="en-GB" sz="2400" dirty="0">
                <a:latin typeface="Times New Roman" panose="02020603050405020304" pitchFamily="18" charset="0"/>
                <a:ea typeface="DengXian" panose="02010600030101010101" pitchFamily="2" charset="-122"/>
                <a:cs typeface="Times New Roman" panose="02020603050405020304" pitchFamily="18" charset="0"/>
              </a:rPr>
              <a:t> Mailing List</a:t>
            </a:r>
            <a:br>
              <a:rPr lang="en-GB" sz="2400" dirty="0">
                <a:latin typeface="Times New Roman" panose="02020603050405020304" pitchFamily="18" charset="0"/>
                <a:ea typeface="DengXian" panose="02010600030101010101" pitchFamily="2" charset="-122"/>
                <a:cs typeface="Times New Roman" panose="02020603050405020304" pitchFamily="18" charset="0"/>
              </a:rPr>
            </a:br>
            <a:r>
              <a:rPr lang="en-GB" sz="2400" dirty="0">
                <a:latin typeface="Times New Roman" panose="02020603050405020304" pitchFamily="18" charset="0"/>
                <a:ea typeface="DengXian" panose="02010600030101010101" pitchFamily="2" charset="-122"/>
                <a:cs typeface="Times New Roman" panose="02020603050405020304" pitchFamily="18" charset="0"/>
              </a:rPr>
              <a:t>	Join your Residents’ Association</a:t>
            </a:r>
            <a:br>
              <a:rPr lang="en-GB" sz="2400" dirty="0">
                <a:latin typeface="Times New Roman" panose="02020603050405020304" pitchFamily="18" charset="0"/>
                <a:ea typeface="DengXian" panose="02010600030101010101" pitchFamily="2" charset="-122"/>
                <a:cs typeface="Times New Roman" panose="02020603050405020304" pitchFamily="18" charset="0"/>
              </a:rPr>
            </a:br>
            <a:r>
              <a:rPr lang="en-GB" sz="2400" dirty="0">
                <a:latin typeface="Times New Roman" panose="02020603050405020304" pitchFamily="18" charset="0"/>
                <a:ea typeface="DengXian" panose="02010600030101010101" pitchFamily="2" charset="-122"/>
                <a:cs typeface="Times New Roman" panose="02020603050405020304" pitchFamily="18" charset="0"/>
              </a:rPr>
              <a:t> 	With </a:t>
            </a:r>
            <a:r>
              <a:rPr lang="en-GB" sz="2400" dirty="0" err="1">
                <a:latin typeface="Times New Roman" panose="02020603050405020304" pitchFamily="18" charset="0"/>
                <a:ea typeface="DengXian" panose="02010600030101010101" pitchFamily="2" charset="-122"/>
                <a:cs typeface="Times New Roman" panose="02020603050405020304" pitchFamily="18" charset="0"/>
              </a:rPr>
              <a:t>FeCRA</a:t>
            </a:r>
            <a:r>
              <a:rPr lang="en-GB" sz="2400" dirty="0">
                <a:latin typeface="Times New Roman" panose="02020603050405020304" pitchFamily="18" charset="0"/>
                <a:ea typeface="DengXian" panose="02010600030101010101" pitchFamily="2" charset="-122"/>
                <a:cs typeface="Times New Roman" panose="02020603050405020304" pitchFamily="18" charset="0"/>
              </a:rPr>
              <a:t> support, consider starting an RA  </a:t>
            </a:r>
            <a:br>
              <a:rPr lang="en-GB" sz="2400" dirty="0">
                <a:latin typeface="Times New Roman" panose="02020603050405020304" pitchFamily="18" charset="0"/>
                <a:ea typeface="DengXian" panose="02010600030101010101" pitchFamily="2" charset="-122"/>
                <a:cs typeface="Times New Roman" panose="02020603050405020304" pitchFamily="18" charset="0"/>
              </a:rPr>
            </a:br>
            <a:r>
              <a:rPr lang="en-GB" sz="2400" dirty="0">
                <a:latin typeface="Times New Roman" panose="02020603050405020304" pitchFamily="18" charset="0"/>
                <a:ea typeface="DengXian" panose="02010600030101010101" pitchFamily="2" charset="-122"/>
                <a:cs typeface="Times New Roman" panose="02020603050405020304" pitchFamily="18" charset="0"/>
              </a:rPr>
              <a:t>	Support filming and meetings by donating generously</a:t>
            </a:r>
            <a:br>
              <a:rPr lang="en-GB" sz="2400" dirty="0">
                <a:latin typeface="DengXian" panose="02010600030101010101" pitchFamily="2" charset="-122"/>
                <a:ea typeface="DengXian" panose="02010600030101010101" pitchFamily="2" charset="-122"/>
                <a:cs typeface="Times New Roman" panose="02020603050405020304" pitchFamily="18" charset="0"/>
              </a:rPr>
            </a:br>
            <a:r>
              <a:rPr lang="en-GB" sz="2400" dirty="0">
                <a:latin typeface="DengXian" panose="02010600030101010101" pitchFamily="2" charset="-122"/>
                <a:ea typeface="DengXian" panose="02010600030101010101" pitchFamily="2" charset="-122"/>
                <a:cs typeface="Times New Roman" panose="02020603050405020304" pitchFamily="18" charset="0"/>
              </a:rPr>
              <a:t>		</a:t>
            </a:r>
            <a:r>
              <a:rPr lang="en-GB" sz="2400" dirty="0">
                <a:latin typeface="Times New Roman" panose="02020603050405020304" pitchFamily="18" charset="0"/>
                <a:ea typeface="DengXian" panose="02010600030101010101" pitchFamily="2" charset="-122"/>
                <a:cs typeface="Times New Roman" panose="02020603050405020304" pitchFamily="18" charset="0"/>
              </a:rPr>
              <a:t>THANK YOU!</a:t>
            </a:r>
            <a:r>
              <a:rPr lang="en-GB" sz="2400" dirty="0">
                <a:latin typeface="DengXian" panose="02010600030101010101" pitchFamily="2" charset="-122"/>
                <a:ea typeface="DengXian" panose="02010600030101010101" pitchFamily="2" charset="-122"/>
                <a:cs typeface="Times New Roman" panose="02020603050405020304" pitchFamily="18" charset="0"/>
              </a:rPr>
              <a:t>		</a:t>
            </a:r>
            <a:br>
              <a:rPr lang="en-GB" sz="2400" dirty="0">
                <a:latin typeface="DengXian" panose="02010600030101010101" pitchFamily="2" charset="-122"/>
                <a:ea typeface="DengXian" panose="02010600030101010101" pitchFamily="2" charset="-122"/>
                <a:cs typeface="Times New Roman" panose="02020603050405020304" pitchFamily="18" charset="0"/>
              </a:rPr>
            </a:br>
            <a:r>
              <a:rPr lang="en-GB" sz="2400" u="sng" dirty="0">
                <a:latin typeface="Times New Roman" panose="02020603050405020304" pitchFamily="18" charset="0"/>
                <a:cs typeface="Times New Roman" panose="02020603050405020304" pitchFamily="18" charset="0"/>
                <a:hlinkClick r:id="rId4"/>
              </a:rPr>
              <a:t>wendy.blythe.fecra@gmail.com</a:t>
            </a:r>
            <a:br>
              <a:rPr lang="en-GB"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6E8D4F37-BEC5-6B46-A2CC-FF75E8D486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26" y="13513"/>
            <a:ext cx="9144000" cy="2627779"/>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90277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10566</TotalTime>
  <Words>397</Words>
  <Application>Microsoft Macintosh PowerPoint</Application>
  <PresentationFormat>On-screen Show (4:3)</PresentationFormat>
  <Paragraphs>32</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DengXian</vt:lpstr>
      <vt:lpstr>Arial</vt:lpstr>
      <vt:lpstr>Calibri</vt:lpstr>
      <vt:lpstr>Open Sans</vt:lpstr>
      <vt:lpstr>Times New Roman</vt:lpstr>
      <vt:lpstr>Office Theme</vt:lpstr>
      <vt:lpstr>Welcome to FeCRA’s 2022 event Cambridge for Sale - Who’s Buying </vt:lpstr>
      <vt:lpstr>Stephen Kelly , ‘This is not the only Arc we face - there is one going to London - one going to Norwich and one up to Peterborough and beyond'  </vt:lpstr>
      <vt:lpstr>Warm Welcome from Cambridge RA’s to Ukrainian refugees </vt:lpstr>
      <vt:lpstr> Vigorous community responses achieved a favourable outcome    </vt:lpstr>
      <vt:lpstr>Sadly, West Chesterton residents were not able to save the trees and wildlife site on the Milton Road Highworth Avenue Roundabout  despite a long, eight day vigil. </vt:lpstr>
      <vt:lpstr>‘The River speaks for itself – it doesn’t need any gold decoration’ </vt:lpstr>
      <vt:lpstr>A genuine  regeneration opportunity </vt:lpstr>
      <vt:lpstr>             www.fecra.org.uk  View filmed meetings on the FeCRA YouTube channel  Sign up as an individual to the FeCRA Mailing List  Join your Residents’ Association   With FeCRA support, consider starting an RA    Support filming and meetings by donating generously   THANK YOU!   wendy.blythe.fecra@gmail.com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Knowles</dc:creator>
  <cp:lastModifiedBy>Wendy Knowles</cp:lastModifiedBy>
  <cp:revision>169</cp:revision>
  <cp:lastPrinted>2022-11-13T15:12:27Z</cp:lastPrinted>
  <dcterms:created xsi:type="dcterms:W3CDTF">2017-03-17T11:30:41Z</dcterms:created>
  <dcterms:modified xsi:type="dcterms:W3CDTF">2022-11-14T13:25:15Z</dcterms:modified>
</cp:coreProperties>
</file>